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54" r:id="rId3"/>
    <p:sldMasterId id="2147483656" r:id="rId4"/>
    <p:sldMasterId id="2147483662" r:id="rId5"/>
    <p:sldMasterId id="2147483664" r:id="rId6"/>
    <p:sldMasterId id="2147483666" r:id="rId7"/>
    <p:sldMasterId id="2147483668" r:id="rId8"/>
    <p:sldMasterId id="2147483658" r:id="rId9"/>
    <p:sldMasterId id="2147483660" r:id="rId10"/>
    <p:sldMasterId id="2147483670" r:id="rId11"/>
  </p:sldMasterIdLst>
  <p:notesMasterIdLst>
    <p:notesMasterId r:id="rId23"/>
  </p:notesMasterIdLst>
  <p:sldIdLst>
    <p:sldId id="257" r:id="rId12"/>
    <p:sldId id="267" r:id="rId13"/>
    <p:sldId id="288" r:id="rId14"/>
    <p:sldId id="289" r:id="rId15"/>
    <p:sldId id="291" r:id="rId16"/>
    <p:sldId id="271" r:id="rId17"/>
    <p:sldId id="286" r:id="rId18"/>
    <p:sldId id="276" r:id="rId19"/>
    <p:sldId id="292" r:id="rId20"/>
    <p:sldId id="295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02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22"/>
    <p:restoredTop sz="96395"/>
  </p:normalViewPr>
  <p:slideViewPr>
    <p:cSldViewPr snapToGrid="0" snapToObjects="1">
      <p:cViewPr varScale="1">
        <p:scale>
          <a:sx n="122" d="100"/>
          <a:sy n="122" d="100"/>
        </p:scale>
        <p:origin x="232" y="232"/>
      </p:cViewPr>
      <p:guideLst/>
    </p:cSldViewPr>
  </p:slideViewPr>
  <p:outlineViewPr>
    <p:cViewPr>
      <p:scale>
        <a:sx n="33" d="100"/>
        <a:sy n="33" d="100"/>
      </p:scale>
      <p:origin x="-5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3295E-CB33-6049-AE64-9FD679258056}" type="datetimeFigureOut">
              <a:rPr lang="en-US" smtClean="0"/>
              <a:t>3/22/22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E9D9B-9B49-FB4F-B105-A7765B527E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92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E9D9B-9B49-FB4F-B105-A7765B527E4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39D1-55F5-B545-B3C1-D2779C975C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3E85C-23C4-9D49-A616-F1EFF90A3B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25542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06319C-FB51-7D4F-9010-D3E341FD93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B4F3FB-316E-BF42-B96D-CD437FB415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C2B277D-F96E-B345-902E-21599F3E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May 19, 2021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2F86664-394E-F64E-B476-E1615CC0D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Brian Swiger (swigerbr@umich.edu)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09317-4804-114E-BBC9-749ADE2A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7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/>
              <a:t>3/22/22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Brian Swiger (swigerbr@umich.edu)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985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/>
              <a:t>3/22/22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Brian Swiger (swigerbr@umich.edu)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68810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/>
              <a:t>3/22/22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Brian Swiger (swigerbr@umich.edu)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3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/>
              <a:t>3/22/22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Brian Swiger (swigerbr@umich.edu)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8961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/>
              <a:t>3/22/22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Brian Swiger (swigerbr@umich.edu)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44920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/>
              <a:t>3/22/22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Brian Swiger (swigerbr@umich.edu)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7000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/>
              <a:t>3/22/22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Brian Swiger (swigerbr@umich.edu)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86547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/>
              <a:t>3/22/22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dirty="0"/>
              <a:t>Brian Swiger (swigerbr@umich.edu)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76605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/>
              <a:t>3/22/22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dirty="0"/>
              <a:t>Brian Swiger (swigerbr@umich.edu)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36140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AC0B3B-0651-0941-A1FA-9888F8C21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Slide 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C69A87-9049-B547-A73E-B8B4DF77F5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559752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/>
              <a:t>3/22/22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Brian Swiger (swigerbr@umich.edu)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00381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/>
              <a:t>3/22/22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Brian Swiger (swigerbr@umich.edu)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9173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D98944-5FB2-7641-BA8C-3BC8B879F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0" i="0">
                <a:solidFill>
                  <a:srgbClr val="00274C"/>
                </a:solidFill>
                <a:latin typeface="Dubai Medium" panose="020B0503030403030204" pitchFamily="34" charset="-78"/>
                <a:cs typeface="Dubai Medium" panose="020B0503030403030204" pitchFamily="34" charset="-78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2AF28D-B86D-764D-8A6F-60792F83E6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Dubai" panose="020B0503030403030204" pitchFamily="34" charset="-78"/>
                <a:cs typeface="Dubai" panose="020B0503030403030204" pitchFamily="34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23C805C-5779-B140-967F-711AD0F2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32883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May 19, 2021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62160A3-3C78-164A-80CF-088B6777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Brian Swiger (swigerbr@umich.edu)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F522088-8007-C54F-BAFD-E38F1BC5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1278" y="6474372"/>
            <a:ext cx="581839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9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7920D87-571D-CC4B-B389-D3610F6FE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65522"/>
            <a:ext cx="12191999" cy="173694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Title Slide 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97885D-6546-714E-B343-8B08B239D2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51680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6B6FD4-9028-7F40-BB72-29574A6E69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Slide 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8E8998-340B-5044-BF2F-35289E5DDA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0027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49014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9032E25-2363-5343-A306-954E3827CE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573A1B3-25CF-C244-9A9F-F0AD140606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13515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E4369A-837A-B34E-AB83-109EFB99D8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May 19, 2021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Brian Swiger (swigerbr@umich.edu)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9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D98944-5FB2-7641-BA8C-3BC8B879F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0" i="0">
                <a:solidFill>
                  <a:srgbClr val="00274C"/>
                </a:solidFill>
                <a:latin typeface="Dubai Medium" panose="020B0503030403030204" pitchFamily="34" charset="-78"/>
                <a:cs typeface="Dubai Medium" panose="020B0503030403030204" pitchFamily="34" charset="-78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2AF28D-B86D-764D-8A6F-60792F83E6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Dubai" panose="020B0503030403030204" pitchFamily="34" charset="-78"/>
                <a:cs typeface="Dubai" panose="020B0503030403030204" pitchFamily="34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23C805C-5779-B140-967F-711AD0F2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32883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May 19, 2021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62160A3-3C78-164A-80CF-088B6777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Brian Swiger (swigerbr@umich.edu)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F522088-8007-C54F-BAFD-E38F1BC5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1278" y="6474372"/>
            <a:ext cx="581839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6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B368A2-AC66-FE4A-8EC8-E3E30573AE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75522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A72228A-5E29-C145-80EF-434C7B772C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70841"/>
            <a:ext cx="9144000" cy="42671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9E35023-709E-1C4A-8278-01DEE805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841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May 19, 2021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0177154-BAF0-BD41-9F12-EA6B5F88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9144000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Brian Swiger (swigerbr@umich.edu)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50143E-FE8D-7C42-8AED-C584C1C2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8883" y="6474372"/>
            <a:ext cx="1135117" cy="247103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4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0B570-A22B-364A-BC03-3BB3B78D64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54EEC-7753-244F-8D3C-769C76331F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91996-96B2-6641-9C3A-19B599FB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841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May 19,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D7E6-BDAB-834D-90A8-C8840717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9144000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Brian Swiger (swigerbr@umich.edu)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24FE1-7233-704B-B440-C106C8BD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4372"/>
            <a:ext cx="1135117" cy="24710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7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755742-0700-034C-B4AE-306C657BF8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076D48-578B-E44B-A42E-714FD8BD89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6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A5AFCB-4427-7648-906B-B22FE1ABE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4E3E5-15D7-5945-B20E-126A709B2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Brian Swiger (swigerbr@umich.edu)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02CBC360-7BA7-7B4E-BA63-F719DC45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499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/>
              <a:t>3/22/22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5BAA58-CC55-D14F-A7A2-E0EA46E214D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7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6AE793-216F-9043-A865-4A7387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860" b="47968"/>
          <a:stretch/>
        </p:blipFill>
        <p:spPr>
          <a:xfrm>
            <a:off x="0" y="4445876"/>
            <a:ext cx="12192000" cy="2412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1A8D0-A3C8-B248-8599-C115BE86BC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C2826E-A3E5-7747-897A-4D24F311CB3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F62719F2-9F25-264A-A7EB-37BBAC79DE4E}"/>
              </a:ext>
            </a:extLst>
          </p:cNvPr>
          <p:cNvSpPr txBox="1">
            <a:spLocks/>
          </p:cNvSpPr>
          <p:nvPr userDrawn="1"/>
        </p:nvSpPr>
        <p:spPr>
          <a:xfrm>
            <a:off x="1524000" y="3005958"/>
            <a:ext cx="9144000" cy="140789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 </a:t>
            </a:r>
            <a:r>
              <a:rPr lang="en-US" b="1" i="0" dirty="0">
                <a:latin typeface="Corbel" panose="020B0503020204020204" pitchFamily="34" charset="0"/>
              </a:rPr>
              <a:t>Slide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33759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D28CFBB-05A1-0D4C-BAEF-C1396714FC35}"/>
              </a:ext>
            </a:extLst>
          </p:cNvPr>
          <p:cNvSpPr/>
          <p:nvPr userDrawn="1"/>
        </p:nvSpPr>
        <p:spPr>
          <a:xfrm>
            <a:off x="0" y="4445876"/>
            <a:ext cx="12192000" cy="2412124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21C43-EF3E-6740-B05D-A42023846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4D7EA-B9D7-E440-914A-16FF19E0368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64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64DC30-33F2-914A-85DA-D78716190C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90F6DA-EA76-C84A-B8B9-B99EFAAB62A9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23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A444A1-CF09-3B4A-BCB2-1DA487F87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6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DAB1EC-0489-EA49-8E53-4995A99E3C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8597A3-9984-3A43-993D-3FB19F740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Brian Swiger (swigerbr@umich.edu)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6C0711D1-7DE7-A244-ADA7-90CB81D0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998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9E5877-559A-F243-8967-3F1F8DC826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86C97A-E74A-6543-84F4-6855B9999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Brian Swiger (swigerbr@umich.edu)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10D7D0FE-E4AD-CA4C-BBC4-F7203B55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412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D707EE-9733-844D-B774-2267A7C3D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723A16-1958-7F42-889F-1EDC93B5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Brian Swiger (swigerbr@umich.edu)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D384E141-7875-0B46-97A1-771FCD1EF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407B-BDEC-6E4B-A6EE-D9480A01E2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91B5CF-2918-9B40-A086-1A444AF74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Brian Swiger (swigerbr@umich.edu)</a:t>
            </a:r>
          </a:p>
        </p:txBody>
      </p:sp>
    </p:spTree>
    <p:extLst>
      <p:ext uri="{BB962C8B-B14F-4D97-AF65-F5344CB8AC3E}">
        <p14:creationId xmlns:p14="http://schemas.microsoft.com/office/powerpoint/2010/main" val="407315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0.png"/><Relationship Id="rId4" Type="http://schemas.openxmlformats.org/officeDocument/2006/relationships/image" Target="../media/image2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50A20-D3F7-624F-94F2-61BB958A7C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Energetic Electron Flux Predictions in the Near-Earth Plasma Sheet from Solar Driving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781252-B928-B843-833A-6473122B0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54881"/>
            <a:ext cx="12192000" cy="1131569"/>
          </a:xfrm>
        </p:spPr>
        <p:txBody>
          <a:bodyPr/>
          <a:lstStyle/>
          <a:p>
            <a:r>
              <a:rPr lang="en-US" b="1" dirty="0">
                <a:latin typeface="Dubai" panose="020B0503030403030204" pitchFamily="34" charset="-78"/>
                <a:cs typeface="Dubai" panose="020B0503030403030204" pitchFamily="34" charset="-78"/>
              </a:rPr>
              <a:t>Brian Swiger</a:t>
            </a:r>
            <a:r>
              <a:rPr lang="en-US" baseline="30000" dirty="0">
                <a:latin typeface="Dubai" panose="020B0503030403030204" pitchFamily="34" charset="-78"/>
                <a:cs typeface="Dubai" panose="020B0503030403030204" pitchFamily="34" charset="-78"/>
              </a:rPr>
              <a:t>a</a:t>
            </a:r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, Mike Liemohn</a:t>
            </a:r>
            <a:r>
              <a:rPr lang="en-US" baseline="30000" dirty="0">
                <a:latin typeface="Dubai" panose="020B0503030403030204" pitchFamily="34" charset="-78"/>
                <a:cs typeface="Dubai" panose="020B0503030403030204" pitchFamily="34" charset="-78"/>
              </a:rPr>
              <a:t>a</a:t>
            </a:r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, Natalia Ganushkina</a:t>
            </a:r>
            <a:r>
              <a:rPr lang="en-US" baseline="30000" dirty="0">
                <a:latin typeface="Dubai" panose="020B0503030403030204" pitchFamily="34" charset="-78"/>
                <a:cs typeface="Dubai" panose="020B0503030403030204" pitchFamily="34" charset="-78"/>
              </a:rPr>
              <a:t>a,b</a:t>
            </a:r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r>
              <a:rPr lang="en-US" sz="1700" dirty="0">
                <a:latin typeface="Dubai" panose="020B0503030403030204" pitchFamily="34" charset="-78"/>
                <a:cs typeface="Dubai" panose="020B0503030403030204" pitchFamily="34" charset="-78"/>
              </a:rPr>
              <a:t>a. University of Michigan; b. Finnish Meteorological Institute</a:t>
            </a:r>
          </a:p>
          <a:p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C66FA-59B3-4240-990D-5252ED99D452}"/>
              </a:ext>
            </a:extLst>
          </p:cNvPr>
          <p:cNvSpPr txBox="1"/>
          <p:nvPr/>
        </p:nvSpPr>
        <p:spPr>
          <a:xfrm>
            <a:off x="4456352" y="5886450"/>
            <a:ext cx="32792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Machine Learning in Heliophysics 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21-25 March, 2022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Boulder, CO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61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262D8-F0B9-0F44-AB99-1E67D3404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034" y="10921"/>
            <a:ext cx="6266324" cy="864092"/>
          </a:xfrm>
        </p:spPr>
        <p:txBody>
          <a:bodyPr>
            <a:normAutofit/>
          </a:bodyPr>
          <a:lstStyle/>
          <a:p>
            <a:r>
              <a:rPr lang="en-US" sz="3600" dirty="0"/>
              <a:t>feature ranking and correlations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D10EB-0540-064B-91BF-89C50A6D4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399" y="954648"/>
            <a:ext cx="6290070" cy="117785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/>
              <a:t>-features ranked using DeepSHAP (Lundberg &amp; Lee, 2017)</a:t>
            </a:r>
          </a:p>
          <a:p>
            <a:r>
              <a:rPr lang="en-US" sz="2000" dirty="0"/>
              <a:t>-DeepSHAP: DeepLIFT (Shrikumar et al., 2017) + SHAP</a:t>
            </a:r>
          </a:p>
          <a:p>
            <a:r>
              <a:rPr lang="en-US" sz="2000" dirty="0"/>
              <a:t>-propagate Shapley sampling values to entire NN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A382D-12A5-AA41-BFA9-4CF6DD2A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37519" y="6474372"/>
            <a:ext cx="1430482" cy="247103"/>
          </a:xfrm>
        </p:spPr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March 23,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4882B-5BFF-B443-89AF-C4B4B6E42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Brian Swiger (swigerbr@umich.edu)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38045-E4E5-EA41-AD2D-8F5F39C4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>
                <a:latin typeface="Dubai" panose="020B0503030403030204" pitchFamily="34" charset="-78"/>
                <a:cs typeface="Dubai" panose="020B0503030403030204" pitchFamily="34" charset="-78"/>
              </a:rPr>
              <a:pPr/>
              <a:t>10</a:t>
            </a:fld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32E74-DD5F-244A-9CA4-5BAF51F4AB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3496" y="746815"/>
            <a:ext cx="5310685" cy="4031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70F34E-E0E6-AB48-AA27-C78F10D08418}"/>
              </a:ext>
            </a:extLst>
          </p:cNvPr>
          <p:cNvSpPr txBox="1"/>
          <p:nvPr/>
        </p:nvSpPr>
        <p:spPr>
          <a:xfrm>
            <a:off x="2574787" y="5178162"/>
            <a:ext cx="373073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latin typeface="Dubai" panose="020B0503030403030204" pitchFamily="34" charset="-78"/>
                <a:cs typeface="Dubai" panose="020B0503030403030204" pitchFamily="34" charset="-78"/>
              </a:rPr>
              <a:t>the most important features have high autocorrelation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CAE43A-1AC9-BD4F-97FC-F25BC926E623}"/>
              </a:ext>
            </a:extLst>
          </p:cNvPr>
          <p:cNvCxnSpPr>
            <a:cxnSpLocks/>
          </p:cNvCxnSpPr>
          <p:nvPr/>
        </p:nvCxnSpPr>
        <p:spPr>
          <a:xfrm flipH="1" flipV="1">
            <a:off x="631209" y="2402541"/>
            <a:ext cx="2127630" cy="27756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950BFF-55E4-434B-9DCB-1E190A57B9B8}"/>
              </a:ext>
            </a:extLst>
          </p:cNvPr>
          <p:cNvCxnSpPr>
            <a:cxnSpLocks/>
          </p:cNvCxnSpPr>
          <p:nvPr/>
        </p:nvCxnSpPr>
        <p:spPr>
          <a:xfrm flipV="1">
            <a:off x="6096000" y="4408721"/>
            <a:ext cx="769839" cy="7694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B1B62-0B91-1A43-82D4-957E975244C8}"/>
              </a:ext>
            </a:extLst>
          </p:cNvPr>
          <p:cNvSpPr/>
          <p:nvPr/>
        </p:nvSpPr>
        <p:spPr>
          <a:xfrm>
            <a:off x="83830" y="1326776"/>
            <a:ext cx="633346" cy="10757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976D3C-0529-0644-A777-D1D7F64B2417}"/>
              </a:ext>
            </a:extLst>
          </p:cNvPr>
          <p:cNvSpPr txBox="1"/>
          <p:nvPr/>
        </p:nvSpPr>
        <p:spPr>
          <a:xfrm>
            <a:off x="7491013" y="4922130"/>
            <a:ext cx="3552593" cy="11079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Dubai" panose="020B0503030403030204" pitchFamily="34" charset="-78"/>
                <a:cs typeface="Dubai" panose="020B0503030403030204" pitchFamily="34" charset="-78"/>
                <a:sym typeface="Wingdings" pitchFamily="2" charset="2"/>
              </a:rPr>
              <a:t>despite using high resolution, it doesn’t help resolve short timescale predictions</a:t>
            </a:r>
            <a:endParaRPr lang="en-US" sz="22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A0BBAB-3923-5248-A7DA-0D3904ED45F1}"/>
              </a:ext>
            </a:extLst>
          </p:cNvPr>
          <p:cNvGrpSpPr>
            <a:grpSpLocks noChangeAspect="1"/>
          </p:cNvGrpSpPr>
          <p:nvPr/>
        </p:nvGrpSpPr>
        <p:grpSpPr>
          <a:xfrm>
            <a:off x="6865839" y="2863110"/>
            <a:ext cx="4937278" cy="1532251"/>
            <a:chOff x="755374" y="1494844"/>
            <a:chExt cx="4271196" cy="13437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DA9329-E802-2C48-BFB2-1ADDD5275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617" r="45911" b="52945"/>
            <a:stretch/>
          </p:blipFill>
          <p:spPr>
            <a:xfrm>
              <a:off x="4631549" y="1523977"/>
              <a:ext cx="395021" cy="116329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19D2EC3-085F-AA4A-96CE-E147BB7A1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141" t="32025" r="29363" b="34105"/>
            <a:stretch/>
          </p:blipFill>
          <p:spPr>
            <a:xfrm>
              <a:off x="755374" y="1494844"/>
              <a:ext cx="1399430" cy="134377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AC44AF2-4C3E-A34B-AF6A-C39B51838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4630" t="32448" r="-375" b="34563"/>
            <a:stretch/>
          </p:blipFill>
          <p:spPr>
            <a:xfrm>
              <a:off x="3342098" y="1523977"/>
              <a:ext cx="1335819" cy="130879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BAD4569-A784-2545-AF99-417279E4D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4544" b="67598"/>
            <a:stretch/>
          </p:blipFill>
          <p:spPr>
            <a:xfrm>
              <a:off x="2061051" y="1523977"/>
              <a:ext cx="1311189" cy="1285503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6CD52C4-CC4A-6445-B397-2B28C17DFE70}"/>
              </a:ext>
            </a:extLst>
          </p:cNvPr>
          <p:cNvSpPr/>
          <p:nvPr/>
        </p:nvSpPr>
        <p:spPr>
          <a:xfrm>
            <a:off x="6758154" y="2846645"/>
            <a:ext cx="5018314" cy="15487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31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34C5-3F08-3242-86BB-75477EEF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cap="none" dirty="0"/>
              <a:t>summary and 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187BEBA-3914-3649-B855-726BB394E189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524000" y="1542010"/>
                <a:ext cx="9144000" cy="3175906"/>
              </a:xfrm>
            </p:spPr>
            <p:txBody>
              <a:bodyPr>
                <a:normAutofit fontScale="92500" lnSpcReduction="10000"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with </a:t>
                </a:r>
                <a:r>
                  <a:rPr lang="en-US" b="1" dirty="0"/>
                  <a:t>features</a:t>
                </a:r>
                <a:r>
                  <a:rPr lang="en-US" dirty="0"/>
                  <a:t> </a:t>
                </a:r>
                <a:r>
                  <a:rPr lang="en-US" b="1" dirty="0"/>
                  <a:t>external to the magnetosphere</a:t>
                </a:r>
                <a:r>
                  <a:rPr lang="en-US" dirty="0"/>
                  <a:t>, neural network predicts global trend of electron plasma sheet from 83eV to 93keV (</a:t>
                </a:r>
                <a:r>
                  <a:rPr lang="en-US" b="1" dirty="0"/>
                  <a:t>60% flux values within a factor of 2</a:t>
                </a:r>
                <a:r>
                  <a:rPr lang="en-US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sub-hourly variations </a:t>
                </a:r>
                <a:r>
                  <a:rPr lang="en-US" b="1" dirty="0"/>
                  <a:t>not</a:t>
                </a:r>
                <a:r>
                  <a:rPr lang="en-US" dirty="0"/>
                  <a:t> predicted from 5min resolution feature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solar EUV flux ranks highly in driving plasma sheet electron flux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other important features are well-known IMF B</a:t>
                </a:r>
                <a:r>
                  <a:rPr lang="en-US" sz="2400" baseline="-250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Z</a:t>
                </a:r>
                <a:r>
                  <a:rPr lang="en-US" sz="24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, V</a:t>
                </a:r>
                <a:r>
                  <a:rPr lang="en-US" sz="2400" baseline="-250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SW</a:t>
                </a:r>
                <a:r>
                  <a:rPr lang="en-US" sz="24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, and VB</a:t>
                </a:r>
                <a:r>
                  <a:rPr lang="en-US" sz="2400" baseline="-250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S</a:t>
                </a:r>
                <a:r>
                  <a:rPr lang="en-US" sz="24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SW-mag coupling functions with 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skw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term and B</a:t>
                </a:r>
                <a:r>
                  <a:rPr lang="en-US" baseline="-25000" dirty="0"/>
                  <a:t>Z,ULF</a:t>
                </a:r>
                <a:r>
                  <a:rPr lang="en-US" dirty="0"/>
                  <a:t> least important features of plasma sheet electron flux prediction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187BEBA-3914-3649-B855-726BB394E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524000" y="1542010"/>
                <a:ext cx="9144000" cy="3175906"/>
              </a:xfrm>
              <a:blipFill>
                <a:blip r:embed="rId2"/>
                <a:stretch>
                  <a:fillRect l="-832" t="-2789" r="-1387" b="-10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C38D3-F89F-9645-9726-A9BFC1C61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9455" y="6474372"/>
            <a:ext cx="1588546" cy="247103"/>
          </a:xfrm>
        </p:spPr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March 23,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71EDC1-2C8A-334D-9F7D-2AAC4CB7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Brian Swiger (swigerbr@umich.edu)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8B663-D8BB-5A47-85B3-53C40C9C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>
                <a:latin typeface="Dubai" panose="020B0503030403030204" pitchFamily="34" charset="-78"/>
                <a:cs typeface="Dubai" panose="020B0503030403030204" pitchFamily="34" charset="-78"/>
              </a:rPr>
              <a:pPr/>
              <a:t>11</a:t>
            </a:fld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8E3BA-6967-0949-9867-B645D3D277CF}"/>
              </a:ext>
            </a:extLst>
          </p:cNvPr>
          <p:cNvSpPr txBox="1"/>
          <p:nvPr/>
        </p:nvSpPr>
        <p:spPr>
          <a:xfrm>
            <a:off x="1524000" y="5019472"/>
            <a:ext cx="9144000" cy="1046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Dubai" panose="020B0503030403030204" pitchFamily="34" charset="-78"/>
                <a:cs typeface="Dubai" panose="020B0503030403030204" pitchFamily="34" charset="-78"/>
              </a:rPr>
              <a:t>potential use as a boundary condition for inner magnetosphere models; adaption to operations if using real-time inputs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4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cap="none" dirty="0"/>
              <a:t>background &amp; motivation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385E6-7666-BA47-99F8-1DBCFB897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92" y="1436906"/>
            <a:ext cx="5937969" cy="459603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Solar wind influences plasma 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Local (global) enhancements in plasma sheet produce local (global) enhancements in electron radiation belt, ring current, spacecraft charging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Flux of 1-100keV electrons varies quickly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local eflux enhancements be modeled (predicted / forecast) accurately?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what extent do individual solar driving parameters influence the global behavior?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07E393-F788-FA42-9969-02EEAC8B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3697" y="6474372"/>
            <a:ext cx="1324303" cy="247103"/>
          </a:xfrm>
        </p:spPr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March 23,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534E2E-D4A1-3544-A3A0-49119E5C5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Brian Swiger (swigerbr@umich.edu)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182D0-8C50-C749-9CB3-5A460E16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>
                <a:latin typeface="Dubai" panose="020B0503030403030204" pitchFamily="34" charset="-78"/>
                <a:cs typeface="Dubai" panose="020B0503030403030204" pitchFamily="34" charset="-78"/>
              </a:rPr>
              <a:pPr/>
              <a:t>2</a:t>
            </a:fld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E192E-09F5-5844-9C3F-91D2AF2814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66209" y="1219200"/>
            <a:ext cx="6325791" cy="2336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7C8185-11C7-AE4E-84C9-6473018EC7DB}"/>
              </a:ext>
            </a:extLst>
          </p:cNvPr>
          <p:cNvSpPr txBox="1"/>
          <p:nvPr/>
        </p:nvSpPr>
        <p:spPr>
          <a:xfrm>
            <a:off x="9749135" y="3550255"/>
            <a:ext cx="244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Eastwood et al., 2014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C0D1F5-447F-0241-B810-7F87E765F6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06477" y="4755965"/>
            <a:ext cx="4414801" cy="5176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35D965-FE28-974B-BEA9-D08D0918C47E}"/>
              </a:ext>
            </a:extLst>
          </p:cNvPr>
          <p:cNvSpPr/>
          <p:nvPr/>
        </p:nvSpPr>
        <p:spPr>
          <a:xfrm>
            <a:off x="6806477" y="4755965"/>
            <a:ext cx="4414801" cy="517696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73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300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1BCA11-59CC-354A-9E9A-C2189774DE9B}"/>
              </a:ext>
            </a:extLst>
          </p:cNvPr>
          <p:cNvSpPr/>
          <p:nvPr/>
        </p:nvSpPr>
        <p:spPr>
          <a:xfrm>
            <a:off x="5405106" y="1016579"/>
            <a:ext cx="3132321" cy="3121506"/>
          </a:xfrm>
          <a:prstGeom prst="rect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A0A78-C415-6240-A718-0002263E9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76"/>
                    </a14:imgEffect>
                    <a14:imgEffect>
                      <a14:saturation sat="8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405106" y="1016579"/>
            <a:ext cx="3230510" cy="31686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97F6DE8-4505-C74F-80F6-AEC257CB3E69}"/>
              </a:ext>
            </a:extLst>
          </p:cNvPr>
          <p:cNvSpPr/>
          <p:nvPr/>
        </p:nvSpPr>
        <p:spPr>
          <a:xfrm>
            <a:off x="6889898" y="3804927"/>
            <a:ext cx="4125433" cy="1947288"/>
          </a:xfrm>
          <a:prstGeom prst="rect">
            <a:avLst/>
          </a:prstGeom>
          <a:solidFill>
            <a:schemeClr val="accent6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78EF83-6800-2941-BD3C-63C8AD4C35EE}"/>
              </a:ext>
            </a:extLst>
          </p:cNvPr>
          <p:cNvSpPr/>
          <p:nvPr/>
        </p:nvSpPr>
        <p:spPr>
          <a:xfrm>
            <a:off x="9048307" y="542260"/>
            <a:ext cx="2934785" cy="2798970"/>
          </a:xfrm>
          <a:prstGeom prst="rect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B2FDBE-2540-4543-8A33-9276958DDF58}"/>
              </a:ext>
            </a:extLst>
          </p:cNvPr>
          <p:cNvSpPr/>
          <p:nvPr/>
        </p:nvSpPr>
        <p:spPr>
          <a:xfrm>
            <a:off x="764985" y="1016579"/>
            <a:ext cx="4433776" cy="1732968"/>
          </a:xfrm>
          <a:prstGeom prst="rect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79CCB4-172F-594F-A67D-0D5D05AE4699}"/>
              </a:ext>
            </a:extLst>
          </p:cNvPr>
          <p:cNvSpPr/>
          <p:nvPr/>
        </p:nvSpPr>
        <p:spPr>
          <a:xfrm>
            <a:off x="764985" y="2773119"/>
            <a:ext cx="4433776" cy="1364966"/>
          </a:xfrm>
          <a:prstGeom prst="rect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7F8714-FF1E-0147-AF16-30A09E24D64F}"/>
              </a:ext>
            </a:extLst>
          </p:cNvPr>
          <p:cNvSpPr/>
          <p:nvPr/>
        </p:nvSpPr>
        <p:spPr>
          <a:xfrm>
            <a:off x="776177" y="4185229"/>
            <a:ext cx="4433776" cy="1364966"/>
          </a:xfrm>
          <a:prstGeom prst="rect">
            <a:avLst/>
          </a:prstGeom>
          <a:solidFill>
            <a:schemeClr val="accent6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43C009-3B55-F843-951B-17E528C91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95"/>
            <a:ext cx="9144000" cy="86409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data sources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79405-6D19-604F-A396-A3CA4CDD3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4943" y="6474372"/>
            <a:ext cx="1483057" cy="247103"/>
          </a:xfrm>
        </p:spPr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March 23,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746-7E06-0F40-BB68-280E771F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Brian Swiger (swigerbr@umich.edu)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6B77D-AE9D-E14A-A8B2-A022D146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>
                <a:latin typeface="Dubai" panose="020B0503030403030204" pitchFamily="34" charset="-78"/>
                <a:cs typeface="Dubai" panose="020B0503030403030204" pitchFamily="34" charset="-78"/>
              </a:rPr>
              <a:pPr/>
              <a:t>3</a:t>
            </a:fld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E7167F-2F51-EC4E-B058-0918AF7E83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20361" y="3981308"/>
            <a:ext cx="3887961" cy="1852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4641C-08D2-F646-8A59-647C73C155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257603" y="682483"/>
            <a:ext cx="2820793" cy="2658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7B80D70-144F-644F-91BB-0AE7D0D032E4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08908" y="1050551"/>
                <a:ext cx="5390508" cy="4790870"/>
              </a:xfrm>
            </p:spPr>
            <p:txBody>
              <a:bodyPr/>
              <a:lstStyle/>
              <a:p>
                <a:pPr marL="800100" lvl="1" indent="-228600" algn="l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THEMIS (Angelopoulos et al., 2008)</a:t>
                </a:r>
              </a:p>
              <a:p>
                <a:pPr marL="1257300" lvl="2" indent="-2286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3 identical probes – A, D, E</a:t>
                </a:r>
              </a:p>
              <a:p>
                <a:pPr marL="1257300" lvl="2" indent="-2286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ESA+SST instruments</a:t>
                </a:r>
              </a:p>
              <a:p>
                <a:pPr marL="1257300" lvl="2" indent="-2286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electron energy flux 0.83-93keV</a:t>
                </a:r>
              </a:p>
              <a:p>
                <a:pPr marL="1257300" lvl="2" indent="-2286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2008 – 2019</a:t>
                </a:r>
              </a:p>
              <a:p>
                <a:pPr marL="1257300" lvl="2" indent="-228600" algn="l">
                  <a:buFont typeface="Arial" panose="020B0604020202020204" pitchFamily="34" charset="0"/>
                  <a:buChar char="•"/>
                </a:pPr>
                <a:endParaRPr lang="en-US" sz="1600" dirty="0">
                  <a:latin typeface="Dubai" panose="020B0503030403030204" pitchFamily="34" charset="-78"/>
                  <a:cs typeface="Dubai" panose="020B0503030403030204" pitchFamily="34" charset="-78"/>
                </a:endParaRPr>
              </a:p>
              <a:p>
                <a:pPr marL="800100" lvl="1" indent="-228600" algn="l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OMNI (King &amp; Papitashvili, 2005)</a:t>
                </a:r>
              </a:p>
              <a:p>
                <a:pPr marL="1257300" lvl="2" indent="-2286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include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𝑆𝑊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𝑆𝑊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𝐼𝑀𝐹</m:t>
                        </m:r>
                      </m:sub>
                    </m:sSub>
                  </m:oMath>
                </a14:m>
                <a:endParaRPr lang="en-US" dirty="0">
                  <a:latin typeface="Dubai" panose="020B0503030403030204" pitchFamily="34" charset="-78"/>
                  <a:cs typeface="Dubai" panose="020B0503030403030204" pitchFamily="34" charset="-78"/>
                </a:endParaRPr>
              </a:p>
              <a:p>
                <a:pPr marL="1257300" lvl="2" indent="-2286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combinations of these as coupling functions</a:t>
                </a:r>
              </a:p>
              <a:p>
                <a:pPr marL="1714500" lvl="3" indent="-228600" algn="l">
                  <a:buFont typeface="Arial" panose="020B0604020202020204" pitchFamily="34" charset="0"/>
                  <a:buChar char="•"/>
                </a:pPr>
                <a:endParaRPr lang="en-US" dirty="0">
                  <a:latin typeface="Dubai" panose="020B0503030403030204" pitchFamily="34" charset="-78"/>
                  <a:cs typeface="Dubai" panose="020B0503030403030204" pitchFamily="34" charset="-78"/>
                </a:endParaRPr>
              </a:p>
              <a:p>
                <a:pPr marL="800100" lvl="1" indent="-228600" algn="l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FISM-2 (Chamberlin et al., 2020)</a:t>
                </a:r>
              </a:p>
              <a:p>
                <a:pPr marL="1257300" lvl="2" indent="-2286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solar photon EUV flux from 0-190 nm</a:t>
                </a:r>
              </a:p>
              <a:p>
                <a:pPr marL="1257300" lvl="2" indent="-2286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use ~20eV photons (54-65nm band)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7B80D70-144F-644F-91BB-0AE7D0D032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08908" y="1050551"/>
                <a:ext cx="5390508" cy="4790870"/>
              </a:xfrm>
              <a:blipFill>
                <a:blip r:embed="rId6"/>
                <a:stretch>
                  <a:fillRect t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71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1" grpId="0" animBg="1"/>
      <p:bldP spid="25" grpId="0" animBg="1"/>
      <p:bldP spid="24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CB760-374A-5848-97AD-66A463C3B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515" y="242518"/>
            <a:ext cx="9144000" cy="864092"/>
          </a:xfrm>
        </p:spPr>
        <p:txBody>
          <a:bodyPr/>
          <a:lstStyle/>
          <a:p>
            <a:r>
              <a:rPr lang="en-US" dirty="0"/>
              <a:t>sampling the plasma sheet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8C597-F247-934A-B388-5D5445FF0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19200"/>
            <a:ext cx="5552348" cy="5029992"/>
          </a:xfrm>
        </p:spPr>
        <p:txBody>
          <a:bodyPr/>
          <a:lstStyle/>
          <a:p>
            <a:r>
              <a:rPr lang="en-US" dirty="0"/>
              <a:t>restrict THEMIS observations to:</a:t>
            </a:r>
          </a:p>
          <a:p>
            <a:r>
              <a:rPr lang="en-US" dirty="0"/>
              <a:t>6-12 Re; 18-06 MLT; Plasma beta &gt; 1</a:t>
            </a:r>
          </a:p>
          <a:p>
            <a:r>
              <a:rPr lang="en-US" dirty="0"/>
              <a:t>down-sample to 1-min mean flux</a:t>
            </a:r>
          </a:p>
          <a:p>
            <a:r>
              <a:rPr lang="en-US" dirty="0"/>
              <a:t>remove bad data (e.g. ESA saturation)</a:t>
            </a:r>
          </a:p>
          <a:p>
            <a:r>
              <a:rPr lang="en-US" dirty="0">
                <a:sym typeface="Wingdings" pitchFamily="2" charset="2"/>
              </a:rPr>
              <a:t>train/test split by year: test 2010, 2013, 2016, 2019; all others train</a:t>
            </a:r>
          </a:p>
          <a:p>
            <a:endParaRPr lang="en-US" dirty="0"/>
          </a:p>
          <a:p>
            <a:r>
              <a:rPr lang="en-US" dirty="0"/>
              <a:t>binning only  shows sampling distribution; not used for 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F6D94-1CA1-AF43-BCF3-D05D18410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6455" y="6474372"/>
            <a:ext cx="1851546" cy="247103"/>
          </a:xfrm>
        </p:spPr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March 23,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D8CCB-0444-5E45-A500-402B5FB88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Brian Swiger (swigerbr@umich.edu)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1408B-045F-A64B-A8A9-70F881F99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>
                <a:latin typeface="Dubai" panose="020B0503030403030204" pitchFamily="34" charset="-78"/>
                <a:cs typeface="Dubai" panose="020B0503030403030204" pitchFamily="34" charset="-78"/>
              </a:rPr>
              <a:pPr/>
              <a:t>4</a:t>
            </a:fld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F4963627-232F-654B-8D83-856513CB0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348" y="1611050"/>
            <a:ext cx="6250769" cy="396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806780-5652-074E-A2C8-CEA0BD66F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677345" y="2122449"/>
            <a:ext cx="1669375" cy="98553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943C3E3-4343-2840-80EC-6B43B9E7B636}"/>
              </a:ext>
            </a:extLst>
          </p:cNvPr>
          <p:cNvSpPr/>
          <p:nvPr/>
        </p:nvSpPr>
        <p:spPr>
          <a:xfrm>
            <a:off x="9539637" y="1182778"/>
            <a:ext cx="2486900" cy="2348094"/>
          </a:xfrm>
          <a:prstGeom prst="roundRect">
            <a:avLst/>
          </a:prstGeom>
          <a:solidFill>
            <a:schemeClr val="accent2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AD2D8F-159E-384A-AC70-ACC3636CDE6B}"/>
              </a:ext>
            </a:extLst>
          </p:cNvPr>
          <p:cNvGrpSpPr/>
          <p:nvPr/>
        </p:nvGrpSpPr>
        <p:grpSpPr>
          <a:xfrm>
            <a:off x="4546966" y="1535642"/>
            <a:ext cx="4992671" cy="2559362"/>
            <a:chOff x="6180712" y="964887"/>
            <a:chExt cx="4992671" cy="255936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659FB11-90CF-DC46-9CA2-44D4725318BF}"/>
                </a:ext>
              </a:extLst>
            </p:cNvPr>
            <p:cNvGrpSpPr/>
            <p:nvPr/>
          </p:nvGrpSpPr>
          <p:grpSpPr>
            <a:xfrm>
              <a:off x="6296891" y="1226127"/>
              <a:ext cx="415636" cy="415637"/>
              <a:chOff x="6296891" y="1226127"/>
              <a:chExt cx="415636" cy="415637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DE36B92-BA73-5742-9626-8F9AFF0DFC4A}"/>
                  </a:ext>
                </a:extLst>
              </p:cNvPr>
              <p:cNvSpPr/>
              <p:nvPr/>
            </p:nvSpPr>
            <p:spPr>
              <a:xfrm>
                <a:off x="6296891" y="1226127"/>
                <a:ext cx="415636" cy="415637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5F9D577-4292-9248-A027-A14C6E256F29}"/>
                  </a:ext>
                </a:extLst>
              </p:cNvPr>
              <p:cNvSpPr txBox="1"/>
              <p:nvPr/>
            </p:nvSpPr>
            <p:spPr>
              <a:xfrm>
                <a:off x="6296891" y="1250784"/>
                <a:ext cx="41563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x</a:t>
                </a:r>
                <a:r>
                  <a:rPr lang="en-US" baseline="-250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1</a:t>
                </a:r>
                <a:endParaRPr lang="en-US" dirty="0">
                  <a:latin typeface="Dubai" panose="020B0503030403030204" pitchFamily="34" charset="-78"/>
                  <a:cs typeface="Dubai" panose="020B0503030403030204" pitchFamily="34" charset="-78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219D29-3E08-0E46-8B5D-9F23CE768E43}"/>
                </a:ext>
              </a:extLst>
            </p:cNvPr>
            <p:cNvGrpSpPr/>
            <p:nvPr/>
          </p:nvGrpSpPr>
          <p:grpSpPr>
            <a:xfrm>
              <a:off x="6296891" y="1770442"/>
              <a:ext cx="415636" cy="415637"/>
              <a:chOff x="6296891" y="1226127"/>
              <a:chExt cx="415636" cy="415637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0F557E4-5C9E-D245-9145-0EAEDE1AA223}"/>
                  </a:ext>
                </a:extLst>
              </p:cNvPr>
              <p:cNvSpPr/>
              <p:nvPr/>
            </p:nvSpPr>
            <p:spPr>
              <a:xfrm>
                <a:off x="6296891" y="1226127"/>
                <a:ext cx="415636" cy="415637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BE5CB01-A0B8-7545-81D5-0203472519BA}"/>
                  </a:ext>
                </a:extLst>
              </p:cNvPr>
              <p:cNvSpPr txBox="1"/>
              <p:nvPr/>
            </p:nvSpPr>
            <p:spPr>
              <a:xfrm>
                <a:off x="6296891" y="1250784"/>
                <a:ext cx="41563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x</a:t>
                </a:r>
                <a:r>
                  <a:rPr lang="en-US" baseline="-250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2</a:t>
                </a:r>
                <a:endParaRPr lang="en-US" dirty="0">
                  <a:latin typeface="Dubai" panose="020B0503030403030204" pitchFamily="34" charset="-78"/>
                  <a:cs typeface="Dubai" panose="020B0503030403030204" pitchFamily="34" charset="-78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AC179D-223E-D041-BDA9-C720A06A52DC}"/>
                </a:ext>
              </a:extLst>
            </p:cNvPr>
            <p:cNvGrpSpPr/>
            <p:nvPr/>
          </p:nvGrpSpPr>
          <p:grpSpPr>
            <a:xfrm>
              <a:off x="6180712" y="2857545"/>
              <a:ext cx="642798" cy="455254"/>
              <a:chOff x="6183310" y="1226127"/>
              <a:chExt cx="642798" cy="455254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88EE06CE-2E5A-8848-9493-14FE348C8BB7}"/>
                  </a:ext>
                </a:extLst>
              </p:cNvPr>
              <p:cNvSpPr/>
              <p:nvPr/>
            </p:nvSpPr>
            <p:spPr>
              <a:xfrm>
                <a:off x="6296891" y="1226127"/>
                <a:ext cx="415636" cy="415637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A93074B-0448-7244-A07C-9459E50DD0B6}"/>
                  </a:ext>
                </a:extLst>
              </p:cNvPr>
              <p:cNvSpPr txBox="1"/>
              <p:nvPr/>
            </p:nvSpPr>
            <p:spPr>
              <a:xfrm>
                <a:off x="6183310" y="1312049"/>
                <a:ext cx="642798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x</a:t>
                </a:r>
                <a:r>
                  <a:rPr lang="en-US" baseline="-250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426</a:t>
                </a:r>
                <a:endParaRPr lang="en-US" dirty="0">
                  <a:latin typeface="Dubai" panose="020B0503030403030204" pitchFamily="34" charset="-78"/>
                  <a:cs typeface="Dubai" panose="020B0503030403030204" pitchFamily="34" charset="-78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F3CD982-A49F-A04F-976B-7D10D7F44931}"/>
                </a:ext>
              </a:extLst>
            </p:cNvPr>
            <p:cNvGrpSpPr/>
            <p:nvPr/>
          </p:nvGrpSpPr>
          <p:grpSpPr>
            <a:xfrm>
              <a:off x="6294293" y="2313230"/>
              <a:ext cx="415636" cy="415637"/>
              <a:chOff x="6296891" y="1226127"/>
              <a:chExt cx="415636" cy="415637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FA66E6D6-EBE7-C04E-863A-38CED223455C}"/>
                  </a:ext>
                </a:extLst>
              </p:cNvPr>
              <p:cNvSpPr/>
              <p:nvPr/>
            </p:nvSpPr>
            <p:spPr>
              <a:xfrm>
                <a:off x="6296891" y="1226127"/>
                <a:ext cx="415636" cy="415637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552517D-577A-0A43-97EE-75999E925303}"/>
                  </a:ext>
                </a:extLst>
              </p:cNvPr>
              <p:cNvSpPr txBox="1"/>
              <p:nvPr/>
            </p:nvSpPr>
            <p:spPr>
              <a:xfrm>
                <a:off x="6296891" y="1250784"/>
                <a:ext cx="41563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: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268CEF5-F7FF-E64E-9A71-33FABA8FCDEA}"/>
                </a:ext>
              </a:extLst>
            </p:cNvPr>
            <p:cNvGrpSpPr/>
            <p:nvPr/>
          </p:nvGrpSpPr>
          <p:grpSpPr>
            <a:xfrm>
              <a:off x="8611466" y="964887"/>
              <a:ext cx="415636" cy="2559362"/>
              <a:chOff x="7601816" y="921638"/>
              <a:chExt cx="415636" cy="255936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FF5564B-E4E3-6B4E-8D95-0AD6ACDCD006}"/>
                  </a:ext>
                </a:extLst>
              </p:cNvPr>
              <p:cNvGrpSpPr/>
              <p:nvPr/>
            </p:nvGrpSpPr>
            <p:grpSpPr>
              <a:xfrm>
                <a:off x="7601816" y="921638"/>
                <a:ext cx="415636" cy="415637"/>
                <a:chOff x="6296891" y="1226127"/>
                <a:chExt cx="415636" cy="415637"/>
              </a:xfrm>
            </p:grpSpPr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3B9DCEDC-2999-7446-8774-580C68706F31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C2FCC4A8-5307-EC4B-B3F3-AC0D6EAB5715}"/>
                    </a:ext>
                  </a:extLst>
                </p:cNvPr>
                <p:cNvSpPr txBox="1"/>
                <p:nvPr/>
              </p:nvSpPr>
              <p:spPr>
                <a:xfrm>
                  <a:off x="6296891" y="1258478"/>
                  <a:ext cx="415636" cy="35394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a</a:t>
                  </a:r>
                  <a:r>
                    <a:rPr lang="en-US" sz="1700" baseline="-250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1</a:t>
                  </a:r>
                  <a:endParaRPr lang="en-US" sz="1700" dirty="0">
                    <a:latin typeface="Dubai" panose="020B0503030403030204" pitchFamily="34" charset="-78"/>
                    <a:cs typeface="Dubai" panose="020B0503030403030204" pitchFamily="34" charset="-78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03F98EC-4BE5-5C44-895E-3F7A83515724}"/>
                  </a:ext>
                </a:extLst>
              </p:cNvPr>
              <p:cNvGrpSpPr/>
              <p:nvPr/>
            </p:nvGrpSpPr>
            <p:grpSpPr>
              <a:xfrm>
                <a:off x="7601816" y="1457950"/>
                <a:ext cx="415636" cy="415637"/>
                <a:chOff x="6296891" y="1226127"/>
                <a:chExt cx="415636" cy="415637"/>
              </a:xfrm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2D81AB42-19C7-904B-A3A2-42FB14629180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21E1FD34-A96A-9B49-8564-AE9FF530D54F}"/>
                    </a:ext>
                  </a:extLst>
                </p:cNvPr>
                <p:cNvSpPr txBox="1"/>
                <p:nvPr/>
              </p:nvSpPr>
              <p:spPr>
                <a:xfrm>
                  <a:off x="6296891" y="1258478"/>
                  <a:ext cx="415636" cy="35394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a</a:t>
                  </a:r>
                  <a:r>
                    <a:rPr lang="en-US" sz="1700" baseline="-250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2</a:t>
                  </a:r>
                  <a:endParaRPr lang="en-US" sz="1700" dirty="0">
                    <a:latin typeface="Dubai" panose="020B0503030403030204" pitchFamily="34" charset="-78"/>
                    <a:cs typeface="Dubai" panose="020B0503030403030204" pitchFamily="34" charset="-78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0EA69EFE-0852-784F-867B-496D46B6CF29}"/>
                  </a:ext>
                </a:extLst>
              </p:cNvPr>
              <p:cNvGrpSpPr/>
              <p:nvPr/>
            </p:nvGrpSpPr>
            <p:grpSpPr>
              <a:xfrm>
                <a:off x="7601816" y="1994262"/>
                <a:ext cx="415636" cy="415637"/>
                <a:chOff x="6296891" y="1226127"/>
                <a:chExt cx="415636" cy="415637"/>
              </a:xfrm>
            </p:grpSpPr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6F487CFC-AD69-C648-B1AB-F2192081A948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75E720B5-3A6B-9F4F-A831-AB6CB97A7859}"/>
                    </a:ext>
                  </a:extLst>
                </p:cNvPr>
                <p:cNvSpPr txBox="1"/>
                <p:nvPr/>
              </p:nvSpPr>
              <p:spPr>
                <a:xfrm>
                  <a:off x="6296891" y="1258478"/>
                  <a:ext cx="415636" cy="35394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:</a:t>
                  </a:r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2C8E5BA4-EECC-3D48-8526-F70A2148EC96}"/>
                  </a:ext>
                </a:extLst>
              </p:cNvPr>
              <p:cNvGrpSpPr/>
              <p:nvPr/>
            </p:nvGrpSpPr>
            <p:grpSpPr>
              <a:xfrm>
                <a:off x="7601816" y="2530574"/>
                <a:ext cx="415636" cy="415637"/>
                <a:chOff x="6296891" y="1226127"/>
                <a:chExt cx="415636" cy="415637"/>
              </a:xfrm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83FF26F7-3AD2-9E44-910A-725B36B4745A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AAEFB29F-4AB5-1648-B0E9-5D7C044937CC}"/>
                    </a:ext>
                  </a:extLst>
                </p:cNvPr>
                <p:cNvSpPr txBox="1"/>
                <p:nvPr/>
              </p:nvSpPr>
              <p:spPr>
                <a:xfrm>
                  <a:off x="6296891" y="1258478"/>
                  <a:ext cx="415636" cy="35394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:</a:t>
                  </a:r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646BFFEC-A895-2E4C-99A6-8EB5975E7029}"/>
                  </a:ext>
                </a:extLst>
              </p:cNvPr>
              <p:cNvGrpSpPr/>
              <p:nvPr/>
            </p:nvGrpSpPr>
            <p:grpSpPr>
              <a:xfrm>
                <a:off x="7601816" y="3065363"/>
                <a:ext cx="415636" cy="415637"/>
                <a:chOff x="6296891" y="1226127"/>
                <a:chExt cx="415636" cy="415637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D2DBABCC-57C1-2F4B-ADB9-C0258931FD07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A16AFFEC-3374-2747-9DBB-EC8F98AFA354}"/>
                    </a:ext>
                  </a:extLst>
                </p:cNvPr>
                <p:cNvSpPr txBox="1"/>
                <p:nvPr/>
              </p:nvSpPr>
              <p:spPr>
                <a:xfrm>
                  <a:off x="6296891" y="1258478"/>
                  <a:ext cx="415636" cy="35394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a</a:t>
                  </a:r>
                  <a:r>
                    <a:rPr lang="en-US" sz="1700" baseline="-250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n</a:t>
                  </a:r>
                  <a:endParaRPr lang="en-US" sz="1700" dirty="0">
                    <a:latin typeface="Dubai" panose="020B0503030403030204" pitchFamily="34" charset="-78"/>
                    <a:cs typeface="Dubai" panose="020B0503030403030204" pitchFamily="34" charset="-78"/>
                  </a:endParaRPr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E2C12C8-67DE-D742-ADBD-522872F6145F}"/>
                </a:ext>
              </a:extLst>
            </p:cNvPr>
            <p:cNvGrpSpPr/>
            <p:nvPr/>
          </p:nvGrpSpPr>
          <p:grpSpPr>
            <a:xfrm>
              <a:off x="10578254" y="1250784"/>
              <a:ext cx="595129" cy="2028074"/>
              <a:chOff x="8816995" y="1245107"/>
              <a:chExt cx="595129" cy="2028074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A251EBF9-A0C0-7342-B1E5-36C264913A2B}"/>
                  </a:ext>
                </a:extLst>
              </p:cNvPr>
              <p:cNvGrpSpPr/>
              <p:nvPr/>
            </p:nvGrpSpPr>
            <p:grpSpPr>
              <a:xfrm>
                <a:off x="8906741" y="1245107"/>
                <a:ext cx="415636" cy="415637"/>
                <a:chOff x="6296891" y="1226127"/>
                <a:chExt cx="415636" cy="415637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4372662-ED57-2D41-8D53-C0CACD735ECE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C09ACB7-6837-A443-8484-62ABC0E3CB65}"/>
                    </a:ext>
                  </a:extLst>
                </p:cNvPr>
                <p:cNvSpPr txBox="1"/>
                <p:nvPr/>
              </p:nvSpPr>
              <p:spPr>
                <a:xfrm>
                  <a:off x="6296891" y="1250784"/>
                  <a:ext cx="415636" cy="36933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y</a:t>
                  </a:r>
                  <a:r>
                    <a:rPr lang="en-US" baseline="-250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1</a:t>
                  </a:r>
                  <a:endParaRPr lang="en-US" dirty="0">
                    <a:latin typeface="Dubai" panose="020B0503030403030204" pitchFamily="34" charset="-78"/>
                    <a:cs typeface="Dubai" panose="020B0503030403030204" pitchFamily="34" charset="-78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D62EAF0-8FF1-AD4C-AFB0-6FD969BEC1C9}"/>
                  </a:ext>
                </a:extLst>
              </p:cNvPr>
              <p:cNvGrpSpPr/>
              <p:nvPr/>
            </p:nvGrpSpPr>
            <p:grpSpPr>
              <a:xfrm>
                <a:off x="8906741" y="1769678"/>
                <a:ext cx="415636" cy="415637"/>
                <a:chOff x="6296891" y="1226127"/>
                <a:chExt cx="415636" cy="415637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3827BD37-F6CF-594E-A758-0901894CDFB8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5144D55-2AE3-7D42-A185-EF33135B8684}"/>
                    </a:ext>
                  </a:extLst>
                </p:cNvPr>
                <p:cNvSpPr txBox="1"/>
                <p:nvPr/>
              </p:nvSpPr>
              <p:spPr>
                <a:xfrm>
                  <a:off x="6296891" y="1250784"/>
                  <a:ext cx="415636" cy="36933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y</a:t>
                  </a:r>
                  <a:r>
                    <a:rPr lang="en-US" baseline="-250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2</a:t>
                  </a:r>
                  <a:endParaRPr lang="en-US" dirty="0">
                    <a:latin typeface="Dubai" panose="020B0503030403030204" pitchFamily="34" charset="-78"/>
                    <a:cs typeface="Dubai" panose="020B0503030403030204" pitchFamily="34" charset="-78"/>
                  </a:endParaRP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F0AB24D0-9976-9A47-8CBD-2A4514CEF3E3}"/>
                  </a:ext>
                </a:extLst>
              </p:cNvPr>
              <p:cNvGrpSpPr/>
              <p:nvPr/>
            </p:nvGrpSpPr>
            <p:grpSpPr>
              <a:xfrm>
                <a:off x="8906741" y="2313229"/>
                <a:ext cx="415636" cy="415637"/>
                <a:chOff x="6296891" y="1226127"/>
                <a:chExt cx="415636" cy="415637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9FDC0FD1-864E-B248-BDB4-780A12B4DF26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6995CC4E-DED8-6649-B6D9-435D66D6E454}"/>
                    </a:ext>
                  </a:extLst>
                </p:cNvPr>
                <p:cNvSpPr txBox="1"/>
                <p:nvPr/>
              </p:nvSpPr>
              <p:spPr>
                <a:xfrm>
                  <a:off x="6296891" y="1250784"/>
                  <a:ext cx="415636" cy="36933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: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82798D72-8DC0-6940-A9FB-7AF44F8A5E75}"/>
                  </a:ext>
                </a:extLst>
              </p:cNvPr>
              <p:cNvGrpSpPr/>
              <p:nvPr/>
            </p:nvGrpSpPr>
            <p:grpSpPr>
              <a:xfrm>
                <a:off x="8816995" y="2857544"/>
                <a:ext cx="595129" cy="415637"/>
                <a:chOff x="6207145" y="1226127"/>
                <a:chExt cx="595129" cy="415637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CBECD984-64C8-9144-833A-A7929B1D358E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E4B75DC1-805C-C14A-A441-49A619EE8A49}"/>
                    </a:ext>
                  </a:extLst>
                </p:cNvPr>
                <p:cNvSpPr txBox="1"/>
                <p:nvPr/>
              </p:nvSpPr>
              <p:spPr>
                <a:xfrm>
                  <a:off x="6207145" y="1259412"/>
                  <a:ext cx="595129" cy="36933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y</a:t>
                  </a:r>
                  <a:r>
                    <a:rPr lang="en-US" baseline="-250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31</a:t>
                  </a:r>
                  <a:endParaRPr lang="en-US" dirty="0">
                    <a:latin typeface="Dubai" panose="020B0503030403030204" pitchFamily="34" charset="-78"/>
                    <a:cs typeface="Dubai" panose="020B0503030403030204" pitchFamily="34" charset="-78"/>
                  </a:endParaRPr>
                </a:p>
              </p:txBody>
            </p:sp>
          </p:grp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D46031C-6161-3446-BCC0-096A5EC03747}"/>
                </a:ext>
              </a:extLst>
            </p:cNvPr>
            <p:cNvCxnSpPr>
              <a:stCxn id="94" idx="3"/>
              <a:endCxn id="86" idx="1"/>
            </p:cNvCxnSpPr>
            <p:nvPr/>
          </p:nvCxnSpPr>
          <p:spPr>
            <a:xfrm flipV="1">
              <a:off x="6712527" y="1174210"/>
              <a:ext cx="1898939" cy="26124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9B7096A-DB42-A147-BD24-27D6646B2FDC}"/>
                </a:ext>
              </a:extLst>
            </p:cNvPr>
            <p:cNvCxnSpPr>
              <a:cxnSpLocks/>
              <a:stCxn id="94" idx="3"/>
              <a:endCxn id="84" idx="1"/>
            </p:cNvCxnSpPr>
            <p:nvPr/>
          </p:nvCxnSpPr>
          <p:spPr>
            <a:xfrm>
              <a:off x="6712527" y="1435450"/>
              <a:ext cx="1898939" cy="27507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01AB096-86B7-2A44-B9B6-35B7D2916E89}"/>
                </a:ext>
              </a:extLst>
            </p:cNvPr>
            <p:cNvCxnSpPr>
              <a:cxnSpLocks/>
              <a:stCxn id="94" idx="3"/>
              <a:endCxn id="80" idx="1"/>
            </p:cNvCxnSpPr>
            <p:nvPr/>
          </p:nvCxnSpPr>
          <p:spPr>
            <a:xfrm>
              <a:off x="6712527" y="1435450"/>
              <a:ext cx="1898939" cy="13476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0E2C33-BF5E-124C-AD02-A9C41E88063E}"/>
                </a:ext>
              </a:extLst>
            </p:cNvPr>
            <p:cNvCxnSpPr>
              <a:cxnSpLocks/>
              <a:stCxn id="94" idx="3"/>
              <a:endCxn id="77" idx="2"/>
            </p:cNvCxnSpPr>
            <p:nvPr/>
          </p:nvCxnSpPr>
          <p:spPr>
            <a:xfrm>
              <a:off x="6712527" y="1435450"/>
              <a:ext cx="1898939" cy="18809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A4B3D3D-DEE4-0B4E-8E59-FC1402571B07}"/>
                </a:ext>
              </a:extLst>
            </p:cNvPr>
            <p:cNvCxnSpPr>
              <a:cxnSpLocks/>
              <a:stCxn id="92" idx="3"/>
              <a:endCxn id="84" idx="1"/>
            </p:cNvCxnSpPr>
            <p:nvPr/>
          </p:nvCxnSpPr>
          <p:spPr>
            <a:xfrm flipV="1">
              <a:off x="6712527" y="1710522"/>
              <a:ext cx="1898939" cy="26924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D8999F9-E280-3047-B265-879A393BE1E1}"/>
                </a:ext>
              </a:extLst>
            </p:cNvPr>
            <p:cNvCxnSpPr>
              <a:cxnSpLocks/>
              <a:stCxn id="92" idx="3"/>
              <a:endCxn id="82" idx="1"/>
            </p:cNvCxnSpPr>
            <p:nvPr/>
          </p:nvCxnSpPr>
          <p:spPr>
            <a:xfrm>
              <a:off x="6712527" y="1979765"/>
              <a:ext cx="1898939" cy="2670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1D00D8-FF69-6245-AB2D-B405E3F25545}"/>
                </a:ext>
              </a:extLst>
            </p:cNvPr>
            <p:cNvCxnSpPr>
              <a:cxnSpLocks/>
              <a:stCxn id="92" idx="3"/>
              <a:endCxn id="78" idx="1"/>
            </p:cNvCxnSpPr>
            <p:nvPr/>
          </p:nvCxnSpPr>
          <p:spPr>
            <a:xfrm>
              <a:off x="6712527" y="1979765"/>
              <a:ext cx="1898939" cy="13381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C746EA-B082-814A-8823-756BA375DD7D}"/>
                </a:ext>
              </a:extLst>
            </p:cNvPr>
            <p:cNvCxnSpPr>
              <a:cxnSpLocks/>
              <a:endCxn id="84" idx="1"/>
            </p:cNvCxnSpPr>
            <p:nvPr/>
          </p:nvCxnSpPr>
          <p:spPr>
            <a:xfrm flipV="1">
              <a:off x="6709929" y="1710522"/>
              <a:ext cx="1901537" cy="135484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26B4FA2-6461-5940-9AE0-1253F671863F}"/>
                </a:ext>
              </a:extLst>
            </p:cNvPr>
            <p:cNvCxnSpPr>
              <a:cxnSpLocks/>
              <a:stCxn id="89" idx="6"/>
              <a:endCxn id="82" idx="1"/>
            </p:cNvCxnSpPr>
            <p:nvPr/>
          </p:nvCxnSpPr>
          <p:spPr>
            <a:xfrm flipV="1">
              <a:off x="6709929" y="2246834"/>
              <a:ext cx="1901537" cy="81853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4C7815E-24F0-F749-B23B-576927645ACF}"/>
                </a:ext>
              </a:extLst>
            </p:cNvPr>
            <p:cNvCxnSpPr>
              <a:cxnSpLocks/>
              <a:endCxn id="78" idx="1"/>
            </p:cNvCxnSpPr>
            <p:nvPr/>
          </p:nvCxnSpPr>
          <p:spPr>
            <a:xfrm>
              <a:off x="6709929" y="3065364"/>
              <a:ext cx="1901537" cy="2525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253FAB1-D0F3-3842-BE7F-799E833BDC8D}"/>
                </a:ext>
              </a:extLst>
            </p:cNvPr>
            <p:cNvCxnSpPr>
              <a:cxnSpLocks/>
              <a:stCxn id="88" idx="3"/>
              <a:endCxn id="86" idx="1"/>
            </p:cNvCxnSpPr>
            <p:nvPr/>
          </p:nvCxnSpPr>
          <p:spPr>
            <a:xfrm flipV="1">
              <a:off x="6709929" y="1174210"/>
              <a:ext cx="1901537" cy="134834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EF9B774-6FF3-5349-BCF0-3DBA0FE0B069}"/>
                </a:ext>
              </a:extLst>
            </p:cNvPr>
            <p:cNvCxnSpPr>
              <a:cxnSpLocks/>
              <a:stCxn id="88" idx="3"/>
              <a:endCxn id="78" idx="1"/>
            </p:cNvCxnSpPr>
            <p:nvPr/>
          </p:nvCxnSpPr>
          <p:spPr>
            <a:xfrm>
              <a:off x="6709929" y="2522553"/>
              <a:ext cx="1901537" cy="79538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C7B9E1B-5DA2-8F49-ACA6-DFB3AA4F6DBA}"/>
                </a:ext>
              </a:extLst>
            </p:cNvPr>
            <p:cNvCxnSpPr>
              <a:cxnSpLocks/>
              <a:stCxn id="86" idx="3"/>
              <a:endCxn id="71" idx="1"/>
            </p:cNvCxnSpPr>
            <p:nvPr/>
          </p:nvCxnSpPr>
          <p:spPr>
            <a:xfrm>
              <a:off x="9027102" y="1174210"/>
              <a:ext cx="1640898" cy="2858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EF0C465-17AC-2245-83AB-B39F052FE918}"/>
                </a:ext>
              </a:extLst>
            </p:cNvPr>
            <p:cNvCxnSpPr>
              <a:cxnSpLocks/>
              <a:stCxn id="84" idx="3"/>
              <a:endCxn id="71" idx="1"/>
            </p:cNvCxnSpPr>
            <p:nvPr/>
          </p:nvCxnSpPr>
          <p:spPr>
            <a:xfrm flipV="1">
              <a:off x="9027102" y="1460107"/>
              <a:ext cx="1640898" cy="2504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A39AB7E-DE8A-0547-9855-38AAAAEDA983}"/>
                </a:ext>
              </a:extLst>
            </p:cNvPr>
            <p:cNvCxnSpPr>
              <a:cxnSpLocks/>
              <a:stCxn id="82" idx="3"/>
              <a:endCxn id="71" idx="1"/>
            </p:cNvCxnSpPr>
            <p:nvPr/>
          </p:nvCxnSpPr>
          <p:spPr>
            <a:xfrm flipV="1">
              <a:off x="9027102" y="1460107"/>
              <a:ext cx="1640898" cy="7867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890A9C3-C0B9-084F-9BF3-40BBF5FB62FC}"/>
                </a:ext>
              </a:extLst>
            </p:cNvPr>
            <p:cNvCxnSpPr>
              <a:cxnSpLocks/>
              <a:stCxn id="80" idx="3"/>
              <a:endCxn id="71" idx="1"/>
            </p:cNvCxnSpPr>
            <p:nvPr/>
          </p:nvCxnSpPr>
          <p:spPr>
            <a:xfrm flipV="1">
              <a:off x="9027102" y="1460107"/>
              <a:ext cx="1640898" cy="132303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BBF1672-80AB-7A4B-BDA2-2698B76AB3E5}"/>
                </a:ext>
              </a:extLst>
            </p:cNvPr>
            <p:cNvCxnSpPr>
              <a:cxnSpLocks/>
              <a:stCxn id="78" idx="3"/>
              <a:endCxn id="71" idx="1"/>
            </p:cNvCxnSpPr>
            <p:nvPr/>
          </p:nvCxnSpPr>
          <p:spPr>
            <a:xfrm flipV="1">
              <a:off x="9027102" y="1460107"/>
              <a:ext cx="1640898" cy="185782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1A91697-31DB-0B45-BFF9-DC49385B1C09}"/>
                </a:ext>
              </a:extLst>
            </p:cNvPr>
            <p:cNvCxnSpPr>
              <a:cxnSpLocks/>
              <a:stCxn id="86" idx="3"/>
              <a:endCxn id="69" idx="1"/>
            </p:cNvCxnSpPr>
            <p:nvPr/>
          </p:nvCxnSpPr>
          <p:spPr>
            <a:xfrm>
              <a:off x="9027102" y="1174210"/>
              <a:ext cx="1640898" cy="81046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A80026D-59CF-0449-98D3-473D0DBEA94E}"/>
                </a:ext>
              </a:extLst>
            </p:cNvPr>
            <p:cNvCxnSpPr>
              <a:cxnSpLocks/>
              <a:stCxn id="84" idx="3"/>
              <a:endCxn id="69" idx="1"/>
            </p:cNvCxnSpPr>
            <p:nvPr/>
          </p:nvCxnSpPr>
          <p:spPr>
            <a:xfrm>
              <a:off x="9027102" y="1710522"/>
              <a:ext cx="1640898" cy="2741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ED97D28-074C-E44D-89ED-EDBFD0FD80D1}"/>
                </a:ext>
              </a:extLst>
            </p:cNvPr>
            <p:cNvCxnSpPr>
              <a:cxnSpLocks/>
              <a:stCxn id="84" idx="3"/>
              <a:endCxn id="67" idx="1"/>
            </p:cNvCxnSpPr>
            <p:nvPr/>
          </p:nvCxnSpPr>
          <p:spPr>
            <a:xfrm>
              <a:off x="9027102" y="1710522"/>
              <a:ext cx="1640898" cy="81770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E0D920E-73A2-C74E-8BC1-D97C0B65C672}"/>
                </a:ext>
              </a:extLst>
            </p:cNvPr>
            <p:cNvCxnSpPr>
              <a:cxnSpLocks/>
              <a:stCxn id="84" idx="3"/>
            </p:cNvCxnSpPr>
            <p:nvPr/>
          </p:nvCxnSpPr>
          <p:spPr>
            <a:xfrm>
              <a:off x="9027102" y="1710522"/>
              <a:ext cx="1645920" cy="13898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6E62C3A-BC65-4D45-BE70-3D6F5DAB493A}"/>
                </a:ext>
              </a:extLst>
            </p:cNvPr>
            <p:cNvCxnSpPr>
              <a:cxnSpLocks/>
              <a:stCxn id="86" idx="3"/>
              <a:endCxn id="67" idx="1"/>
            </p:cNvCxnSpPr>
            <p:nvPr/>
          </p:nvCxnSpPr>
          <p:spPr>
            <a:xfrm>
              <a:off x="9027102" y="1174210"/>
              <a:ext cx="1640898" cy="135401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149964C-040A-354C-92C9-6730C99CED87}"/>
                </a:ext>
              </a:extLst>
            </p:cNvPr>
            <p:cNvCxnSpPr>
              <a:cxnSpLocks/>
              <a:stCxn id="86" idx="3"/>
            </p:cNvCxnSpPr>
            <p:nvPr/>
          </p:nvCxnSpPr>
          <p:spPr>
            <a:xfrm>
              <a:off x="9027102" y="1174210"/>
              <a:ext cx="1640898" cy="193440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372947D-5A69-374B-A049-12032EF7980E}"/>
                </a:ext>
              </a:extLst>
            </p:cNvPr>
            <p:cNvCxnSpPr>
              <a:cxnSpLocks/>
              <a:stCxn id="82" idx="3"/>
              <a:endCxn id="69" idx="1"/>
            </p:cNvCxnSpPr>
            <p:nvPr/>
          </p:nvCxnSpPr>
          <p:spPr>
            <a:xfrm flipV="1">
              <a:off x="9027102" y="1984678"/>
              <a:ext cx="1640898" cy="2621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BD90C5F-FCCE-A548-A0F7-C72E112F0AF4}"/>
                </a:ext>
              </a:extLst>
            </p:cNvPr>
            <p:cNvCxnSpPr>
              <a:cxnSpLocks/>
              <a:stCxn id="82" idx="3"/>
              <a:endCxn id="67" idx="1"/>
            </p:cNvCxnSpPr>
            <p:nvPr/>
          </p:nvCxnSpPr>
          <p:spPr>
            <a:xfrm>
              <a:off x="9027102" y="2246834"/>
              <a:ext cx="1640898" cy="28139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A2B6CEB-B877-1249-9063-34EF45E183D8}"/>
                </a:ext>
              </a:extLst>
            </p:cNvPr>
            <p:cNvCxnSpPr>
              <a:cxnSpLocks/>
              <a:stCxn id="80" idx="3"/>
              <a:endCxn id="67" idx="1"/>
            </p:cNvCxnSpPr>
            <p:nvPr/>
          </p:nvCxnSpPr>
          <p:spPr>
            <a:xfrm flipV="1">
              <a:off x="9027102" y="2528229"/>
              <a:ext cx="1640898" cy="25491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6B138A3-7DC0-914C-88E2-7E5DF738C309}"/>
                </a:ext>
              </a:extLst>
            </p:cNvPr>
            <p:cNvCxnSpPr>
              <a:cxnSpLocks/>
              <a:stCxn id="82" idx="3"/>
            </p:cNvCxnSpPr>
            <p:nvPr/>
          </p:nvCxnSpPr>
          <p:spPr>
            <a:xfrm>
              <a:off x="9027102" y="2246834"/>
              <a:ext cx="1645920" cy="86177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CFAF70D-5DFA-6745-BCD4-3391763F8D68}"/>
                </a:ext>
              </a:extLst>
            </p:cNvPr>
            <p:cNvCxnSpPr>
              <a:cxnSpLocks/>
              <a:stCxn id="80" idx="3"/>
              <a:endCxn id="69" idx="1"/>
            </p:cNvCxnSpPr>
            <p:nvPr/>
          </p:nvCxnSpPr>
          <p:spPr>
            <a:xfrm flipV="1">
              <a:off x="9027102" y="1984678"/>
              <a:ext cx="1640898" cy="79846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8E68698-C1AE-7049-99CA-121A1DC39A9F}"/>
                </a:ext>
              </a:extLst>
            </p:cNvPr>
            <p:cNvCxnSpPr>
              <a:cxnSpLocks/>
              <a:stCxn id="80" idx="3"/>
            </p:cNvCxnSpPr>
            <p:nvPr/>
          </p:nvCxnSpPr>
          <p:spPr>
            <a:xfrm>
              <a:off x="9027102" y="2783146"/>
              <a:ext cx="1640898" cy="3254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676CF63-96E1-5B42-AE64-0983E3BC31B6}"/>
                </a:ext>
              </a:extLst>
            </p:cNvPr>
            <p:cNvCxnSpPr>
              <a:cxnSpLocks/>
              <a:stCxn id="78" idx="3"/>
              <a:endCxn id="69" idx="1"/>
            </p:cNvCxnSpPr>
            <p:nvPr/>
          </p:nvCxnSpPr>
          <p:spPr>
            <a:xfrm flipV="1">
              <a:off x="9027102" y="1984678"/>
              <a:ext cx="1640898" cy="133325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616DA1A-83AC-BB4C-8691-A7ADBBA8C58E}"/>
                </a:ext>
              </a:extLst>
            </p:cNvPr>
            <p:cNvCxnSpPr>
              <a:cxnSpLocks/>
              <a:stCxn id="78" idx="3"/>
              <a:endCxn id="67" idx="1"/>
            </p:cNvCxnSpPr>
            <p:nvPr/>
          </p:nvCxnSpPr>
          <p:spPr>
            <a:xfrm flipV="1">
              <a:off x="9027102" y="2528229"/>
              <a:ext cx="1640898" cy="7897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E80B643-D8BD-2B4A-ACD0-AE27458EC905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 flipV="1">
              <a:off x="9027102" y="3108612"/>
              <a:ext cx="1640898" cy="20932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55FFD15-AA40-224F-82FC-3FC72C1B2BF5}"/>
                </a:ext>
              </a:extLst>
            </p:cNvPr>
            <p:cNvSpPr txBox="1"/>
            <p:nvPr/>
          </p:nvSpPr>
          <p:spPr>
            <a:xfrm rot="21095566">
              <a:off x="7255683" y="1022723"/>
              <a:ext cx="526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Dubai" panose="020B0503030403030204" pitchFamily="34" charset="-78"/>
                  <a:cs typeface="Dubai" panose="020B0503030403030204" pitchFamily="34" charset="-78"/>
                </a:rPr>
                <a:t>w</a:t>
              </a:r>
              <a:r>
                <a:rPr lang="en-US" baseline="-25000" dirty="0">
                  <a:latin typeface="Dubai" panose="020B0503030403030204" pitchFamily="34" charset="-78"/>
                  <a:cs typeface="Dubai" panose="020B0503030403030204" pitchFamily="34" charset="-78"/>
                </a:rPr>
                <a:t>11</a:t>
              </a:r>
              <a:endParaRPr lang="en-US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29B1447-09B5-4F4A-8D62-C0D71B0834D8}"/>
                </a:ext>
              </a:extLst>
            </p:cNvPr>
            <p:cNvSpPr txBox="1"/>
            <p:nvPr/>
          </p:nvSpPr>
          <p:spPr>
            <a:xfrm rot="396087">
              <a:off x="7584837" y="1299835"/>
              <a:ext cx="526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Dubai" panose="020B0503030403030204" pitchFamily="34" charset="-78"/>
                  <a:cs typeface="Dubai" panose="020B0503030403030204" pitchFamily="34" charset="-78"/>
                </a:rPr>
                <a:t>w</a:t>
              </a:r>
              <a:r>
                <a:rPr lang="en-US" baseline="-25000" dirty="0">
                  <a:latin typeface="Dubai" panose="020B0503030403030204" pitchFamily="34" charset="-78"/>
                  <a:cs typeface="Dubai" panose="020B0503030403030204" pitchFamily="34" charset="-78"/>
                </a:rPr>
                <a:t>12</a:t>
              </a:r>
              <a:endParaRPr lang="en-US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679E0D3C-C568-8A4F-865C-142E83CE0DA5}"/>
              </a:ext>
            </a:extLst>
          </p:cNvPr>
          <p:cNvSpPr/>
          <p:nvPr/>
        </p:nvSpPr>
        <p:spPr>
          <a:xfrm>
            <a:off x="4636153" y="1252024"/>
            <a:ext cx="4882575" cy="2926936"/>
          </a:xfrm>
          <a:prstGeom prst="roundRect">
            <a:avLst/>
          </a:prstGeom>
          <a:solidFill>
            <a:schemeClr val="accent2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D0B13-7423-8848-B264-E3141D0BD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preprocess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AAF8B-DBF5-6D41-8C00-B7D71E0EC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766" y="1182778"/>
            <a:ext cx="2244825" cy="779527"/>
          </a:xfrm>
        </p:spPr>
        <p:txBody>
          <a:bodyPr/>
          <a:lstStyle/>
          <a:p>
            <a:r>
              <a:rPr lang="en-US" sz="2000" dirty="0"/>
              <a:t>target vectors from THEMIS data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DDAB3-2CA5-B648-9A7A-90E8E9929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6705" y="6474372"/>
            <a:ext cx="1551296" cy="247103"/>
          </a:xfrm>
        </p:spPr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March 23,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FE1DF-7B27-AF4A-A8CA-B4C3BE27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Brian Swiger (swigerbr@umich.edu)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D8ED6-BB18-3C42-819B-60868C10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>
                <a:latin typeface="Dubai" panose="020B0503030403030204" pitchFamily="34" charset="-78"/>
                <a:cs typeface="Dubai" panose="020B0503030403030204" pitchFamily="34" charset="-78"/>
              </a:rPr>
              <a:pPr/>
              <a:t>5</a:t>
            </a:fld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AF67CD-0A84-044D-8EE0-3D51EDCE4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83118" y="1439543"/>
            <a:ext cx="1968500" cy="2964467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1F473C3-9866-7449-B545-2EB0C5212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284" y="4594204"/>
            <a:ext cx="2122606" cy="1526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DA5E1-2A78-0341-8FE9-07DE0025A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5810"/>
            <a:ext cx="6792605" cy="4688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0A45F4-33A1-9E4F-8DB7-C7636D21E341}"/>
              </a:ext>
            </a:extLst>
          </p:cNvPr>
          <p:cNvSpPr txBox="1"/>
          <p:nvPr/>
        </p:nvSpPr>
        <p:spPr>
          <a:xfrm>
            <a:off x="9415719" y="4849860"/>
            <a:ext cx="2776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Dubai" panose="020B0503030403030204" pitchFamily="34" charset="-78"/>
                <a:cs typeface="Dubai" panose="020B0503030403030204" pitchFamily="34" charset="-78"/>
              </a:rPr>
              <a:t>each target vector has</a:t>
            </a:r>
          </a:p>
          <a:p>
            <a:r>
              <a:rPr lang="en-US" sz="2000" dirty="0">
                <a:latin typeface="Dubai" panose="020B0503030403030204" pitchFamily="34" charset="-78"/>
                <a:cs typeface="Dubai" panose="020B0503030403030204" pitchFamily="34" charset="-78"/>
              </a:rPr>
              <a:t>associated timestamp, location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36972C-F40E-0A4B-B0BE-104DA760499D}"/>
              </a:ext>
            </a:extLst>
          </p:cNvPr>
          <p:cNvSpPr txBox="1"/>
          <p:nvPr/>
        </p:nvSpPr>
        <p:spPr>
          <a:xfrm>
            <a:off x="230409" y="1768974"/>
            <a:ext cx="252408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Dubai" panose="020B0503030403030204" pitchFamily="34" charset="-78"/>
                <a:cs typeface="Dubai" panose="020B0503030403030204" pitchFamily="34" charset="-78"/>
              </a:rPr>
              <a:t>feature vectors: </a:t>
            </a:r>
          </a:p>
          <a:p>
            <a:r>
              <a:rPr lang="en-US" sz="2000" dirty="0">
                <a:latin typeface="Dubai" panose="020B0503030403030204" pitchFamily="34" charset="-78"/>
                <a:cs typeface="Dubai" panose="020B0503030403030204" pitchFamily="34" charset="-78"/>
              </a:rPr>
              <a:t>OMNI, </a:t>
            </a:r>
          </a:p>
          <a:p>
            <a:r>
              <a:rPr lang="en-US" sz="2000" dirty="0">
                <a:latin typeface="Dubai" panose="020B0503030403030204" pitchFamily="34" charset="-78"/>
                <a:cs typeface="Dubai" panose="020B0503030403030204" pitchFamily="34" charset="-78"/>
              </a:rPr>
              <a:t>SW-mag coupling fns, </a:t>
            </a:r>
          </a:p>
          <a:p>
            <a:r>
              <a:rPr lang="en-US" sz="2000" dirty="0">
                <a:latin typeface="Dubai" panose="020B0503030403030204" pitchFamily="34" charset="-78"/>
                <a:cs typeface="Dubai" panose="020B0503030403030204" pitchFamily="34" charset="-78"/>
              </a:rPr>
              <a:t>FISM-2,</a:t>
            </a:r>
          </a:p>
          <a:p>
            <a:r>
              <a:rPr lang="en-US" sz="2000" dirty="0">
                <a:latin typeface="Dubai" panose="020B0503030403030204" pitchFamily="34" charset="-78"/>
                <a:cs typeface="Dubai" panose="020B0503030403030204" pitchFamily="34" charset="-78"/>
              </a:rPr>
              <a:t>location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AC26812-6366-7246-AA95-040BB84F7300}"/>
                  </a:ext>
                </a:extLst>
              </p:cNvPr>
              <p:cNvSpPr txBox="1"/>
              <p:nvPr/>
            </p:nvSpPr>
            <p:spPr>
              <a:xfrm>
                <a:off x="0" y="5270831"/>
                <a:ext cx="6691044" cy="314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𝑃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𝛼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∝</m:t>
                    </m:r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𝐵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0.88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 </m:t>
                    </m:r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𝑆𝑊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1.9</m:t>
                        </m:r>
                      </m:sup>
                    </m:sSubSup>
                    <m:r>
                      <a:rPr lang="en-US" sz="1400" b="0" i="1" smtClean="0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Microsoft GothicNeo" panose="02000300000000000000" pitchFamily="2" charset="-12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Microsoft GothicNeo" panose="02000300000000000000" pitchFamily="2" charset="-127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Microsoft GothicNeo" panose="02000300000000000000" pitchFamily="2" charset="-127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Microsoft GothicNeo" panose="02000300000000000000" pitchFamily="2" charset="-127"/>
                                  </a:rPr>
                                  <m:t>𝑆𝑊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Microsoft GothicNeo" panose="02000300000000000000" pitchFamily="2" charset="-127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Microsoft GothicNeo" panose="02000300000000000000" pitchFamily="2" charset="-127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Microsoft GothicNeo" panose="02000300000000000000" pitchFamily="2" charset="-127"/>
                                  </a:rPr>
                                  <m:t>𝑆𝑊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0.23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Microsoft GothicNeo" panose="02000300000000000000" pitchFamily="2" charset="-127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Microsoft GothicNeo" panose="02000300000000000000" pitchFamily="2" charset="-127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  <a:ea typeface="Microsoft GothicNeo" panose="02000300000000000000" pitchFamily="2" charset="-127"/>
                                  </a:rPr>
                                  <m:t>sin</m:t>
                                </m:r>
                              </m:fName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Microsoft GothicNeo" panose="02000300000000000000" pitchFamily="2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Microsoft GothicNeo" panose="02000300000000000000" pitchFamily="2" charset="-127"/>
                                      </a:rPr>
                                      <m:t>𝜃</m:t>
                                    </m:r>
                                  </m:num>
                                  <m:den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Microsoft GothicNeo" panose="02000300000000000000" pitchFamily="2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func>
                          </m:e>
                        </m:d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400" dirty="0">
                    <a:ea typeface="Microsoft GothicNeo" panose="02000300000000000000" pitchFamily="2" charset="-127"/>
                  </a:rPr>
                  <a:t> </a:t>
                </a:r>
                <a:r>
                  <a:rPr lang="en-US" sz="1400" dirty="0">
                    <a:latin typeface="Dubai" panose="020B0503030403030204" pitchFamily="34" charset="-78"/>
                    <a:ea typeface="Microsoft GothicNeo" panose="02000300000000000000" pitchFamily="2" charset="-127"/>
                    <a:cs typeface="Dubai" panose="020B0503030403030204" pitchFamily="34" charset="-78"/>
                  </a:rPr>
                  <a:t>(Lockwood et al., 2018)</a:t>
                </a: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AC26812-6366-7246-AA95-040BB84F7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70831"/>
                <a:ext cx="6691044" cy="314510"/>
              </a:xfrm>
              <a:prstGeom prst="rect">
                <a:avLst/>
              </a:prstGeom>
              <a:blipFill>
                <a:blip r:embed="rId6"/>
                <a:stretch>
                  <a:fillRect t="-112000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6D2A46EB-6B6C-A347-827F-18D84C203775}"/>
                  </a:ext>
                </a:extLst>
              </p:cNvPr>
              <p:cNvSpPr txBox="1"/>
              <p:nvPr/>
            </p:nvSpPr>
            <p:spPr>
              <a:xfrm>
                <a:off x="0" y="5565365"/>
                <a:ext cx="6097712" cy="317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ea typeface="Microsoft GothicNeo" panose="02000300000000000000" pitchFamily="2" charset="-127"/>
                  </a:rPr>
                  <a:t>NX</a:t>
                </a:r>
                <a:r>
                  <a:rPr lang="en-US" sz="1400" baseline="-25000" dirty="0">
                    <a:ea typeface="Microsoft GothicNeo" panose="02000300000000000000" pitchFamily="2" charset="-127"/>
                  </a:rPr>
                  <a:t>CF</a:t>
                </a:r>
                <a:r>
                  <a:rPr lang="en-US" sz="1400" dirty="0">
                    <a:ea typeface="Microsoft GothicNeo" panose="02000300000000000000" pitchFamily="2" charset="-127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𝑆𝑊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</m:t>
                        </m:r>
                      </m:sup>
                    </m:sSubSup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𝑆𝑊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2.5</m:t>
                        </m:r>
                      </m:sup>
                    </m:sSubSup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 </m:t>
                        </m:r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Microsoft GothicNeo" panose="02000300000000000000" pitchFamily="2" charset="-127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Microsoft GothicNeo" panose="02000300000000000000" pitchFamily="2" charset="-127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latin typeface="Cambria Math" panose="02040503050406030204" pitchFamily="18" charset="0"/>
                                    <a:ea typeface="Microsoft GothicNeo" panose="02000300000000000000" pitchFamily="2" charset="-127"/>
                                  </a:rPr>
                                  <m:t>sin</m:t>
                                </m:r>
                              </m:fName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Microsoft GothicNeo" panose="02000300000000000000" pitchFamily="2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Microsoft GothicNeo" panose="02000300000000000000" pitchFamily="2" charset="-127"/>
                                      </a:rPr>
                                      <m:t>𝜃</m:t>
                                    </m:r>
                                  </m:num>
                                  <m:den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Microsoft GothicNeo" panose="02000300000000000000" pitchFamily="2" charset="-127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func>
                          </m:e>
                        </m:d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400" dirty="0">
                    <a:ea typeface="Microsoft GothicNeo" panose="02000300000000000000" pitchFamily="2" charset="-127"/>
                  </a:rPr>
                  <a:t> </a:t>
                </a:r>
                <a:r>
                  <a:rPr lang="en-US" sz="1400" dirty="0">
                    <a:latin typeface="Dubai" panose="020B0503030403030204" pitchFamily="34" charset="-78"/>
                    <a:ea typeface="Microsoft GothicNeo" panose="02000300000000000000" pitchFamily="2" charset="-127"/>
                    <a:cs typeface="Dubai" panose="020B0503030403030204" pitchFamily="34" charset="-78"/>
                  </a:rPr>
                  <a:t>(Boynton et al., 2010)</a:t>
                </a: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6D2A46EB-6B6C-A347-827F-18D84C203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65365"/>
                <a:ext cx="6097712" cy="317779"/>
              </a:xfrm>
              <a:prstGeom prst="rect">
                <a:avLst/>
              </a:prstGeom>
              <a:blipFill>
                <a:blip r:embed="rId7"/>
                <a:stretch>
                  <a:fillRect l="-416" t="-103846" b="-1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TextBox 113">
            <a:extLst>
              <a:ext uri="{FF2B5EF4-FFF2-40B4-BE49-F238E27FC236}">
                <a16:creationId xmlns:a16="http://schemas.microsoft.com/office/drawing/2014/main" id="{D85859E0-86E8-B240-8F50-3E4AF59904E6}"/>
              </a:ext>
            </a:extLst>
          </p:cNvPr>
          <p:cNvSpPr txBox="1"/>
          <p:nvPr/>
        </p:nvSpPr>
        <p:spPr>
          <a:xfrm>
            <a:off x="-12844" y="5897114"/>
            <a:ext cx="76054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Dubai" panose="020B0503030403030204" pitchFamily="34" charset="-78"/>
                <a:ea typeface="Microsoft GothicNeo" panose="02000300000000000000" pitchFamily="2" charset="-127"/>
                <a:cs typeface="Dubai" panose="020B0503030403030204" pitchFamily="34" charset="-78"/>
              </a:rPr>
              <a:t>B</a:t>
            </a:r>
            <a:r>
              <a:rPr lang="en-US" sz="1400" baseline="-25000" dirty="0">
                <a:latin typeface="Dubai" panose="020B0503030403030204" pitchFamily="34" charset="-78"/>
                <a:ea typeface="Microsoft GothicNeo" panose="02000300000000000000" pitchFamily="2" charset="-127"/>
                <a:cs typeface="Dubai" panose="020B0503030403030204" pitchFamily="34" charset="-78"/>
              </a:rPr>
              <a:t>Z, pow</a:t>
            </a:r>
            <a:r>
              <a:rPr lang="en-US" sz="1400" dirty="0">
                <a:latin typeface="Dubai" panose="020B0503030403030204" pitchFamily="34" charset="-78"/>
                <a:ea typeface="Microsoft GothicNeo" panose="02000300000000000000" pitchFamily="2" charset="-127"/>
                <a:cs typeface="Dubai" panose="020B0503030403030204" pitchFamily="34" charset="-78"/>
              </a:rPr>
              <a:t> : ULF wave (Pc5) power index of the IMF B</a:t>
            </a:r>
            <a:r>
              <a:rPr lang="en-US" sz="1400" baseline="-25000" dirty="0">
                <a:latin typeface="Dubai" panose="020B0503030403030204" pitchFamily="34" charset="-78"/>
                <a:ea typeface="Microsoft GothicNeo" panose="02000300000000000000" pitchFamily="2" charset="-127"/>
                <a:cs typeface="Dubai" panose="020B0503030403030204" pitchFamily="34" charset="-78"/>
              </a:rPr>
              <a:t>Z</a:t>
            </a:r>
            <a:r>
              <a:rPr lang="en-US" sz="1400" dirty="0">
                <a:latin typeface="Dubai" panose="020B0503030403030204" pitchFamily="34" charset="-78"/>
                <a:ea typeface="Microsoft GothicNeo" panose="02000300000000000000" pitchFamily="2" charset="-127"/>
                <a:cs typeface="Dubai" panose="020B0503030403030204" pitchFamily="34" charset="-78"/>
              </a:rPr>
              <a:t> (e.g., Wang et al., 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3B62C94C-9583-F84B-B7EA-598593235CE5}"/>
                  </a:ext>
                </a:extLst>
              </p:cNvPr>
              <p:cNvSpPr txBox="1"/>
              <p:nvPr/>
            </p:nvSpPr>
            <p:spPr>
              <a:xfrm>
                <a:off x="230409" y="3673121"/>
                <a:ext cx="1968500" cy="651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Microsoft GothicNeo" panose="02000300000000000000" pitchFamily="2" charset="-12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Microsoft GothicNeo" panose="02000300000000000000" pitchFamily="2" charset="-127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Microsoft GothicNeo" panose="02000300000000000000" pitchFamily="2" charset="-127"/>
                            </a:rPr>
                            <m:t>𝑛𝑜𝑟𝑚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Microsoft GothicNeo" panose="02000300000000000000" pitchFamily="2" charset="-127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Microsoft GothicNeo" panose="02000300000000000000" pitchFamily="2" charset="-127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Microsoft GothicNeo" panose="02000300000000000000" pitchFamily="2" charset="-127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Microsoft GothicNeo" panose="02000300000000000000" pitchFamily="2" charset="-127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Microsoft GothicNeo" panose="02000300000000000000" pitchFamily="2" charset="-127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Microsoft GothicNeo" panose="02000300000000000000" pitchFamily="2" charset="-127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Microsoft GothicNeo" panose="02000300000000000000" pitchFamily="2" charset="-127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Microsoft GothicNeo" panose="02000300000000000000" pitchFamily="2" charset="-127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Microsoft GothicNeo" panose="02000300000000000000" pitchFamily="2" charset="-127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Microsoft GothicNeo" panose="02000300000000000000" pitchFamily="2" charset="-127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3B62C94C-9583-F84B-B7EA-598593235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09" y="3673121"/>
                <a:ext cx="1968500" cy="651012"/>
              </a:xfrm>
              <a:prstGeom prst="rect">
                <a:avLst/>
              </a:prstGeom>
              <a:blipFill>
                <a:blip r:embed="rId8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C209E573-E95C-6E42-B0B7-4922BE4F1029}"/>
              </a:ext>
            </a:extLst>
          </p:cNvPr>
          <p:cNvSpPr/>
          <p:nvPr/>
        </p:nvSpPr>
        <p:spPr>
          <a:xfrm>
            <a:off x="7088777" y="4418851"/>
            <a:ext cx="4889663" cy="1843521"/>
          </a:xfrm>
          <a:prstGeom prst="roundRect">
            <a:avLst/>
          </a:prstGeom>
          <a:solidFill>
            <a:schemeClr val="accent2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D7031104-8D35-B645-AAF4-6FBC9664563E}"/>
              </a:ext>
            </a:extLst>
          </p:cNvPr>
          <p:cNvSpPr/>
          <p:nvPr/>
        </p:nvSpPr>
        <p:spPr>
          <a:xfrm>
            <a:off x="67541" y="1391000"/>
            <a:ext cx="4530658" cy="3127329"/>
          </a:xfrm>
          <a:prstGeom prst="roundRect">
            <a:avLst/>
          </a:prstGeom>
          <a:solidFill>
            <a:schemeClr val="accent2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7AAAE077-2AB6-0B45-BE4D-F78365E1745B}"/>
              </a:ext>
            </a:extLst>
          </p:cNvPr>
          <p:cNvSpPr/>
          <p:nvPr/>
        </p:nvSpPr>
        <p:spPr>
          <a:xfrm>
            <a:off x="23965" y="4542986"/>
            <a:ext cx="6768640" cy="1719386"/>
          </a:xfrm>
          <a:prstGeom prst="roundRect">
            <a:avLst/>
          </a:prstGeom>
          <a:solidFill>
            <a:schemeClr val="accent2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5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8" grpId="0" animBg="1"/>
      <p:bldP spid="95" grpId="0" animBg="1"/>
      <p:bldP spid="96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538"/>
            <a:ext cx="9144000" cy="864092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cap="none" dirty="0"/>
              <a:t>neural network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BD3385E6-7666-BA47-99F8-1DBCFB897A70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813954"/>
                <a:ext cx="5642264" cy="5420591"/>
              </a:xfrm>
            </p:spPr>
            <p:txBody>
              <a:bodyPr>
                <a:normAutofit fontScale="92500" lnSpcReduction="10000"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ea typeface="Microsoft GothicNeo" panose="02000300000000000000" pitchFamily="2" charset="-127"/>
                  </a:rPr>
                  <a:t>Hyperparameters from Bayesian optimization with TPE (Bergstra et al., 2013) (github.com/hyperopt)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ea typeface="Microsoft GothicNeo" panose="02000300000000000000" pitchFamily="2" charset="-127"/>
                  </a:rPr>
                  <a:t>One hidden layer (192 nodes); w/dropout (drop rate=0.45)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ea typeface="Microsoft GothicNeo" panose="02000300000000000000" pitchFamily="2" charset="-127"/>
                  </a:rPr>
                  <a:t>Loss function: Huber (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𝛿</m:t>
                    </m:r>
                    <m:r>
                      <a:rPr lang="en-US" sz="2200" i="1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=0.23</m:t>
                    </m:r>
                  </m:oMath>
                </a14:m>
                <a:r>
                  <a:rPr lang="en-US" sz="2200" dirty="0">
                    <a:ea typeface="Microsoft GothicNeo" panose="02000300000000000000" pitchFamily="2" charset="-127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ea typeface="Microsoft GothicNeo" panose="02000300000000000000" pitchFamily="2" charset="-127"/>
                  </a:rPr>
                  <a:t>Activation function: ReLU = max(0, z)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ea typeface="Microsoft GothicNeo" panose="02000300000000000000" pitchFamily="2" charset="-127"/>
                  </a:rPr>
                  <a:t>Optimization algorithm: Adam (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𝑙𝑟</m:t>
                    </m:r>
                    <m:r>
                      <a:rPr lang="en-US" sz="2200" i="1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=0.001,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=0.4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5</m:t>
                    </m:r>
                    <m:r>
                      <a:rPr lang="en-US" sz="2200" i="1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,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Microsoft GothicNeo" panose="02000300000000000000" pitchFamily="2" charset="-127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=0.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9</m:t>
                    </m:r>
                    <m:r>
                      <a:rPr lang="en-US" sz="2200" i="1">
                        <a:latin typeface="Cambria Math" panose="02040503050406030204" pitchFamily="18" charset="0"/>
                        <a:ea typeface="Microsoft GothicNeo" panose="02000300000000000000" pitchFamily="2" charset="-127"/>
                      </a:rPr>
                      <m:t>9</m:t>
                    </m:r>
                  </m:oMath>
                </a14:m>
                <a:r>
                  <a:rPr lang="en-US" sz="2200" dirty="0">
                    <a:ea typeface="Microsoft GothicNeo" panose="02000300000000000000" pitchFamily="2" charset="-127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ea typeface="Microsoft GothicNeo" panose="02000300000000000000" pitchFamily="2" charset="-127"/>
                  </a:rPr>
                  <a:t>Epochs: 20, with training performed in batches of 100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smtClean="0">
                          <a:latin typeface="Cambria Math" panose="02040503050406030204" pitchFamily="18" charset="0"/>
                        </a:rPr>
                        <m:t>Huber</m:t>
                      </m:r>
                      <m:r>
                        <m:rPr>
                          <m:nor/>
                        </m:rPr>
                        <a:rPr lang="en-US" sz="160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̂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BD3385E6-7666-BA47-99F8-1DBCFB897A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813954"/>
                <a:ext cx="5642264" cy="5420591"/>
              </a:xfrm>
              <a:blipFill>
                <a:blip r:embed="rId2"/>
                <a:stretch>
                  <a:fillRect l="-899" t="-1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614C9-7EA9-584B-9559-7CBFF9050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0635" y="6474372"/>
            <a:ext cx="1447365" cy="247103"/>
          </a:xfrm>
        </p:spPr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March 23,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5539F-3D9F-0147-971E-1A53535C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Brian Swiger (swigerbr@umich.edu)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567C9-3525-454F-B586-E8150E28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>
                <a:latin typeface="Dubai" panose="020B0503030403030204" pitchFamily="34" charset="-78"/>
                <a:cs typeface="Dubai" panose="020B0503030403030204" pitchFamily="34" charset="-78"/>
              </a:rPr>
              <a:pPr/>
              <a:t>6</a:t>
            </a:fld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8405362-BE5C-DD4E-82EE-2B1A0028010D}"/>
              </a:ext>
            </a:extLst>
          </p:cNvPr>
          <p:cNvSpPr txBox="1"/>
          <p:nvPr/>
        </p:nvSpPr>
        <p:spPr>
          <a:xfrm>
            <a:off x="5895110" y="3762375"/>
            <a:ext cx="129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Input Layer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8FA26FCB-3BC1-2642-9E30-72A7C0FD589A}"/>
              </a:ext>
            </a:extLst>
          </p:cNvPr>
          <p:cNvSpPr txBox="1"/>
          <p:nvPr/>
        </p:nvSpPr>
        <p:spPr>
          <a:xfrm>
            <a:off x="8085517" y="3774805"/>
            <a:ext cx="144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Hidden Layer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9D1868A-8CD7-AD45-8437-B207C9542930}"/>
              </a:ext>
            </a:extLst>
          </p:cNvPr>
          <p:cNvSpPr txBox="1"/>
          <p:nvPr/>
        </p:nvSpPr>
        <p:spPr>
          <a:xfrm>
            <a:off x="10059743" y="3762375"/>
            <a:ext cx="144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Output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308A545-503F-D743-B934-38BC2038C56A}"/>
                  </a:ext>
                </a:extLst>
              </p:cNvPr>
              <p:cNvSpPr txBox="1"/>
              <p:nvPr/>
            </p:nvSpPr>
            <p:spPr>
              <a:xfrm>
                <a:off x="5906606" y="4098849"/>
                <a:ext cx="129626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Dubai" panose="020B0503030403030204" pitchFamily="34" charset="-78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Dubai" panose="020B0503030403030204" pitchFamily="34" charset="-78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sz="2200" dirty="0">
                  <a:latin typeface="Dubai" panose="020B0503030403030204" pitchFamily="34" charset="-78"/>
                  <a:cs typeface="Dubai" panose="020B0503030403030204" pitchFamily="34" charset="-78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308A545-503F-D743-B934-38BC2038C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606" y="4098849"/>
                <a:ext cx="1296265" cy="430887"/>
              </a:xfrm>
              <a:prstGeom prst="rect">
                <a:avLst/>
              </a:prstGeom>
              <a:blipFill>
                <a:blip r:embed="rId3"/>
                <a:stretch>
                  <a:fillRect t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3404AF0D-68C2-8C43-8A6D-B0ED586DEB9F}"/>
                  </a:ext>
                </a:extLst>
              </p:cNvPr>
              <p:cNvSpPr txBox="1"/>
              <p:nvPr/>
            </p:nvSpPr>
            <p:spPr>
              <a:xfrm>
                <a:off x="10227685" y="4174217"/>
                <a:ext cx="1296265" cy="474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Dubai" panose="020B0503030403030204" pitchFamily="34" charset="-78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  <a:cs typeface="Dubai" panose="020B0503030403030204" pitchFamily="34" charset="-78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cs typeface="Dubai" panose="020B0503030403030204" pitchFamily="34" charset="-78"/>
                                </a:rPr>
                                <m:t>𝑦</m:t>
                              </m:r>
                            </m:e>
                          </m:acc>
                        </m:e>
                      </m:acc>
                    </m:oMath>
                  </m:oMathPara>
                </a14:m>
                <a:endParaRPr lang="en-US" sz="2200" dirty="0">
                  <a:latin typeface="Dubai" panose="020B0503030403030204" pitchFamily="34" charset="-78"/>
                  <a:cs typeface="Dubai" panose="020B0503030403030204" pitchFamily="34" charset="-78"/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3404AF0D-68C2-8C43-8A6D-B0ED586DE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7685" y="4174217"/>
                <a:ext cx="1296265" cy="474104"/>
              </a:xfrm>
              <a:prstGeom prst="rect">
                <a:avLst/>
              </a:prstGeom>
              <a:blipFill>
                <a:blip r:embed="rId4"/>
                <a:stretch>
                  <a:fillRect t="-10256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B54A686E-CDB9-7045-B76B-E88B4900E5A2}"/>
                  </a:ext>
                </a:extLst>
              </p:cNvPr>
              <p:cNvSpPr txBox="1"/>
              <p:nvPr/>
            </p:nvSpPr>
            <p:spPr>
              <a:xfrm>
                <a:off x="7640881" y="4121260"/>
                <a:ext cx="25351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Dubai" panose="020B0503030403030204" pitchFamily="34" charset="-78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Dubai" panose="020B0503030403030204" pitchFamily="34" charset="-78"/>
                            </a:rPr>
                            <m:t>𝑎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cs typeface="Dubai" panose="020B0503030403030204" pitchFamily="34" charset="-78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 b="0" i="1" smtClean="0">
                          <a:latin typeface="Cambria Math" panose="02040503050406030204" pitchFamily="18" charset="0"/>
                          <a:cs typeface="Dubai" panose="020B0503030403030204" pitchFamily="34" charset="-78"/>
                        </a:rPr>
                        <m:t>max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Dubai" panose="020B0503030403030204" pitchFamily="34" charset="-78"/>
                        </a:rPr>
                        <m:t>(0,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ubai" panose="020B0503030403030204" pitchFamily="34" charset="-78"/>
                        </a:rPr>
                        <m:t>Σ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ubai" panose="020B0503030403030204" pitchFamily="34" charset="-78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ubai" panose="020B0503030403030204" pitchFamily="34" charset="-78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ubai" panose="020B0503030403030204" pitchFamily="34" charset="-78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ubai" panose="020B0503030403030204" pitchFamily="34" charset="-78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ubai" panose="020B0503030403030204" pitchFamily="34" charset="-78"/>
                        </a:rPr>
                        <m:t>∙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ubai" panose="020B0503030403030204" pitchFamily="34" charset="-78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ubai" panose="020B0503030403030204" pitchFamily="34" charset="-78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ubai" panose="020B0503030403030204" pitchFamily="34" charset="-78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ubai" panose="020B0503030403030204" pitchFamily="34" charset="-78"/>
                        </a:rPr>
                        <m:t> +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ubai" panose="020B0503030403030204" pitchFamily="34" charset="-78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ubai" panose="020B0503030403030204" pitchFamily="34" charset="-78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ubai" panose="020B0503030403030204" pitchFamily="34" charset="-78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atin typeface="Dubai" panose="020B0503030403030204" pitchFamily="34" charset="-78"/>
                  <a:cs typeface="Dubai" panose="020B0503030403030204" pitchFamily="34" charset="-78"/>
                </a:endParaRPr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B54A686E-CDB9-7045-B76B-E88B4900E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0881" y="4121260"/>
                <a:ext cx="2535168" cy="338554"/>
              </a:xfrm>
              <a:prstGeom prst="rect">
                <a:avLst/>
              </a:prstGeom>
              <a:blipFill>
                <a:blip r:embed="rId5"/>
                <a:stretch>
                  <a:fillRect t="-2142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1B56DBD-3A47-5E43-BC8D-B308F423048A}"/>
              </a:ext>
            </a:extLst>
          </p:cNvPr>
          <p:cNvGrpSpPr/>
          <p:nvPr/>
        </p:nvGrpSpPr>
        <p:grpSpPr>
          <a:xfrm>
            <a:off x="6294293" y="964887"/>
            <a:ext cx="4789343" cy="2559362"/>
            <a:chOff x="6294293" y="964887"/>
            <a:chExt cx="4789343" cy="25593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192954D-8EC2-9148-BD02-3631C2644FDF}"/>
                </a:ext>
              </a:extLst>
            </p:cNvPr>
            <p:cNvGrpSpPr/>
            <p:nvPr/>
          </p:nvGrpSpPr>
          <p:grpSpPr>
            <a:xfrm>
              <a:off x="6296891" y="1226127"/>
              <a:ext cx="415636" cy="415637"/>
              <a:chOff x="6296891" y="1226127"/>
              <a:chExt cx="415636" cy="41563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F956A36-F7B0-C84B-BE87-2AD95DD375BF}"/>
                  </a:ext>
                </a:extLst>
              </p:cNvPr>
              <p:cNvSpPr/>
              <p:nvPr/>
            </p:nvSpPr>
            <p:spPr>
              <a:xfrm>
                <a:off x="6296891" y="1226127"/>
                <a:ext cx="415636" cy="415637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C98563-1AD4-444F-B9E2-863446F7A6CF}"/>
                  </a:ext>
                </a:extLst>
              </p:cNvPr>
              <p:cNvSpPr txBox="1"/>
              <p:nvPr/>
            </p:nvSpPr>
            <p:spPr>
              <a:xfrm>
                <a:off x="6296891" y="1250784"/>
                <a:ext cx="41563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x</a:t>
                </a:r>
                <a:r>
                  <a:rPr lang="en-US" baseline="-250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1</a:t>
                </a:r>
                <a:endParaRPr lang="en-US" dirty="0">
                  <a:latin typeface="Dubai" panose="020B0503030403030204" pitchFamily="34" charset="-78"/>
                  <a:cs typeface="Dubai" panose="020B0503030403030204" pitchFamily="34" charset="-78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45114D-C2A6-034C-AA02-6B6BEFD8A7EB}"/>
                </a:ext>
              </a:extLst>
            </p:cNvPr>
            <p:cNvGrpSpPr/>
            <p:nvPr/>
          </p:nvGrpSpPr>
          <p:grpSpPr>
            <a:xfrm>
              <a:off x="6296891" y="1770442"/>
              <a:ext cx="415636" cy="415637"/>
              <a:chOff x="6296891" y="1226127"/>
              <a:chExt cx="415636" cy="415637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0C12C3E-26FF-474E-8BED-8A92DE680108}"/>
                  </a:ext>
                </a:extLst>
              </p:cNvPr>
              <p:cNvSpPr/>
              <p:nvPr/>
            </p:nvSpPr>
            <p:spPr>
              <a:xfrm>
                <a:off x="6296891" y="1226127"/>
                <a:ext cx="415636" cy="415637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2814B7-B9D9-D842-B2FC-F4952E5C09A6}"/>
                  </a:ext>
                </a:extLst>
              </p:cNvPr>
              <p:cNvSpPr txBox="1"/>
              <p:nvPr/>
            </p:nvSpPr>
            <p:spPr>
              <a:xfrm>
                <a:off x="6296891" y="1250784"/>
                <a:ext cx="41563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x</a:t>
                </a:r>
                <a:r>
                  <a:rPr lang="en-US" baseline="-250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2</a:t>
                </a:r>
                <a:endParaRPr lang="en-US" dirty="0">
                  <a:latin typeface="Dubai" panose="020B0503030403030204" pitchFamily="34" charset="-78"/>
                  <a:cs typeface="Dubai" panose="020B0503030403030204" pitchFamily="34" charset="-78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154189E-8564-9042-AFA6-4AD0213F923D}"/>
                </a:ext>
              </a:extLst>
            </p:cNvPr>
            <p:cNvGrpSpPr/>
            <p:nvPr/>
          </p:nvGrpSpPr>
          <p:grpSpPr>
            <a:xfrm>
              <a:off x="6294293" y="2857545"/>
              <a:ext cx="415636" cy="415637"/>
              <a:chOff x="6296891" y="1226127"/>
              <a:chExt cx="415636" cy="41563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28E6711-8ABE-5C4C-AF1B-DB920E93F85A}"/>
                  </a:ext>
                </a:extLst>
              </p:cNvPr>
              <p:cNvSpPr/>
              <p:nvPr/>
            </p:nvSpPr>
            <p:spPr>
              <a:xfrm>
                <a:off x="6296891" y="1226127"/>
                <a:ext cx="415636" cy="415637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8D5CDB-8E1E-6F4C-ABF6-704F806DA812}"/>
                  </a:ext>
                </a:extLst>
              </p:cNvPr>
              <p:cNvSpPr txBox="1"/>
              <p:nvPr/>
            </p:nvSpPr>
            <p:spPr>
              <a:xfrm>
                <a:off x="6296891" y="1250784"/>
                <a:ext cx="41563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x</a:t>
                </a:r>
                <a:r>
                  <a:rPr lang="en-US" baseline="-25000" dirty="0">
                    <a:latin typeface="Dubai" panose="020B0503030403030204" pitchFamily="34" charset="-78"/>
                    <a:cs typeface="Dubai" panose="020B0503030403030204" pitchFamily="34" charset="-78"/>
                  </a:rPr>
                  <a:t>m</a:t>
                </a:r>
                <a:endParaRPr lang="en-US" dirty="0">
                  <a:latin typeface="Dubai" panose="020B0503030403030204" pitchFamily="34" charset="-78"/>
                  <a:cs typeface="Dubai" panose="020B0503030403030204" pitchFamily="34" charset="-78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438B40B-085B-3043-BF46-989A02A6D897}"/>
                </a:ext>
              </a:extLst>
            </p:cNvPr>
            <p:cNvGrpSpPr/>
            <p:nvPr/>
          </p:nvGrpSpPr>
          <p:grpSpPr>
            <a:xfrm>
              <a:off x="6294293" y="2313230"/>
              <a:ext cx="415636" cy="415637"/>
              <a:chOff x="6296891" y="1226127"/>
              <a:chExt cx="415636" cy="41563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2F77FF3-496F-144D-B35D-AAF63B89BC5F}"/>
                  </a:ext>
                </a:extLst>
              </p:cNvPr>
              <p:cNvSpPr/>
              <p:nvPr/>
            </p:nvSpPr>
            <p:spPr>
              <a:xfrm>
                <a:off x="6296891" y="1226127"/>
                <a:ext cx="415636" cy="415637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6607F5-A352-BC48-B868-B574E5F6BAFD}"/>
                  </a:ext>
                </a:extLst>
              </p:cNvPr>
              <p:cNvSpPr txBox="1"/>
              <p:nvPr/>
            </p:nvSpPr>
            <p:spPr>
              <a:xfrm>
                <a:off x="6296891" y="1250784"/>
                <a:ext cx="415636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>
                    <a:latin typeface="Dubai" panose="020B0503030403030204" pitchFamily="34" charset="-78"/>
                    <a:cs typeface="Dubai" panose="020B0503030403030204" pitchFamily="34" charset="-78"/>
                  </a:rPr>
                  <a:t>: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234F540-6AFF-AF41-AB94-ABA92420D308}"/>
                </a:ext>
              </a:extLst>
            </p:cNvPr>
            <p:cNvGrpSpPr/>
            <p:nvPr/>
          </p:nvGrpSpPr>
          <p:grpSpPr>
            <a:xfrm>
              <a:off x="8611466" y="964887"/>
              <a:ext cx="415636" cy="2559362"/>
              <a:chOff x="7601816" y="921638"/>
              <a:chExt cx="415636" cy="255936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2ECE522-4074-EB4D-8919-8C23246446CC}"/>
                  </a:ext>
                </a:extLst>
              </p:cNvPr>
              <p:cNvGrpSpPr/>
              <p:nvPr/>
            </p:nvGrpSpPr>
            <p:grpSpPr>
              <a:xfrm>
                <a:off x="7601816" y="921638"/>
                <a:ext cx="415636" cy="415637"/>
                <a:chOff x="6296891" y="1226127"/>
                <a:chExt cx="415636" cy="415637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9EDE1CD4-0D3D-E44C-966C-01C3E35C6C8E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678B665-C010-5E45-B13C-FCD4A8443C2E}"/>
                    </a:ext>
                  </a:extLst>
                </p:cNvPr>
                <p:cNvSpPr txBox="1"/>
                <p:nvPr/>
              </p:nvSpPr>
              <p:spPr>
                <a:xfrm>
                  <a:off x="6296891" y="1258478"/>
                  <a:ext cx="415636" cy="35394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a</a:t>
                  </a:r>
                  <a:r>
                    <a:rPr lang="en-US" sz="1700" baseline="-250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1</a:t>
                  </a:r>
                  <a:endParaRPr lang="en-US" sz="1700" dirty="0">
                    <a:latin typeface="Dubai" panose="020B0503030403030204" pitchFamily="34" charset="-78"/>
                    <a:cs typeface="Dubai" panose="020B0503030403030204" pitchFamily="34" charset="-78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F76E60F-B12D-8542-AE5C-973A22981414}"/>
                  </a:ext>
                </a:extLst>
              </p:cNvPr>
              <p:cNvGrpSpPr/>
              <p:nvPr/>
            </p:nvGrpSpPr>
            <p:grpSpPr>
              <a:xfrm>
                <a:off x="7601816" y="1457950"/>
                <a:ext cx="415636" cy="415637"/>
                <a:chOff x="6296891" y="1226127"/>
                <a:chExt cx="415636" cy="415637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3C86254-9F08-DF40-9AF1-EB4720BB080F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970EE16-4AA1-5242-B223-F717BCF4A669}"/>
                    </a:ext>
                  </a:extLst>
                </p:cNvPr>
                <p:cNvSpPr txBox="1"/>
                <p:nvPr/>
              </p:nvSpPr>
              <p:spPr>
                <a:xfrm>
                  <a:off x="6296891" y="1258478"/>
                  <a:ext cx="415636" cy="35394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a</a:t>
                  </a:r>
                  <a:r>
                    <a:rPr lang="en-US" sz="1700" baseline="-250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2</a:t>
                  </a:r>
                  <a:endParaRPr lang="en-US" sz="1700" dirty="0">
                    <a:latin typeface="Dubai" panose="020B0503030403030204" pitchFamily="34" charset="-78"/>
                    <a:cs typeface="Dubai" panose="020B0503030403030204" pitchFamily="34" charset="-78"/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4FF37AD-63F0-DD48-A32A-4834029FF138}"/>
                  </a:ext>
                </a:extLst>
              </p:cNvPr>
              <p:cNvGrpSpPr/>
              <p:nvPr/>
            </p:nvGrpSpPr>
            <p:grpSpPr>
              <a:xfrm>
                <a:off x="7601816" y="1994262"/>
                <a:ext cx="415636" cy="415637"/>
                <a:chOff x="6296891" y="1226127"/>
                <a:chExt cx="415636" cy="415637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92812F1-6B09-8A4C-9425-3B878D538492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9FE8878-DA68-D047-9778-833B7B7361B1}"/>
                    </a:ext>
                  </a:extLst>
                </p:cNvPr>
                <p:cNvSpPr txBox="1"/>
                <p:nvPr/>
              </p:nvSpPr>
              <p:spPr>
                <a:xfrm>
                  <a:off x="6296891" y="1258478"/>
                  <a:ext cx="415636" cy="35394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: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8EB2906-DDEA-994B-B77D-111CC84CF247}"/>
                  </a:ext>
                </a:extLst>
              </p:cNvPr>
              <p:cNvGrpSpPr/>
              <p:nvPr/>
            </p:nvGrpSpPr>
            <p:grpSpPr>
              <a:xfrm>
                <a:off x="7601816" y="2530574"/>
                <a:ext cx="415636" cy="415637"/>
                <a:chOff x="6296891" y="1226127"/>
                <a:chExt cx="415636" cy="415637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91BAE500-3492-A842-AB97-45B2D823E986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EAFDC7F-AF06-1B45-95A0-EA7EF9DFBB8E}"/>
                    </a:ext>
                  </a:extLst>
                </p:cNvPr>
                <p:cNvSpPr txBox="1"/>
                <p:nvPr/>
              </p:nvSpPr>
              <p:spPr>
                <a:xfrm>
                  <a:off x="6296891" y="1258478"/>
                  <a:ext cx="415636" cy="35394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: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161203E-27DA-5048-9AA6-D9026E9E9BC2}"/>
                  </a:ext>
                </a:extLst>
              </p:cNvPr>
              <p:cNvGrpSpPr/>
              <p:nvPr/>
            </p:nvGrpSpPr>
            <p:grpSpPr>
              <a:xfrm>
                <a:off x="7601816" y="3065363"/>
                <a:ext cx="415636" cy="415637"/>
                <a:chOff x="6296891" y="1226127"/>
                <a:chExt cx="415636" cy="415637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69145773-63F0-A041-B419-BBC71D358039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8DAFBE5-1FDC-134E-A513-3FBE480A8479}"/>
                    </a:ext>
                  </a:extLst>
                </p:cNvPr>
                <p:cNvSpPr txBox="1"/>
                <p:nvPr/>
              </p:nvSpPr>
              <p:spPr>
                <a:xfrm>
                  <a:off x="6296891" y="1258478"/>
                  <a:ext cx="415636" cy="35394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a</a:t>
                  </a:r>
                  <a:r>
                    <a:rPr lang="en-US" sz="1700" baseline="-250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n</a:t>
                  </a:r>
                  <a:endParaRPr lang="en-US" sz="1700" dirty="0">
                    <a:latin typeface="Dubai" panose="020B0503030403030204" pitchFamily="34" charset="-78"/>
                    <a:cs typeface="Dubai" panose="020B0503030403030204" pitchFamily="34" charset="-78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347385D-A4A4-5B4B-BB69-AAC6E45AB66D}"/>
                </a:ext>
              </a:extLst>
            </p:cNvPr>
            <p:cNvGrpSpPr/>
            <p:nvPr/>
          </p:nvGrpSpPr>
          <p:grpSpPr>
            <a:xfrm>
              <a:off x="10668000" y="1250784"/>
              <a:ext cx="415636" cy="2028074"/>
              <a:chOff x="8906741" y="1245107"/>
              <a:chExt cx="415636" cy="2028074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5CA6E3A-9B31-0342-9AA9-BF9724D00808}"/>
                  </a:ext>
                </a:extLst>
              </p:cNvPr>
              <p:cNvGrpSpPr/>
              <p:nvPr/>
            </p:nvGrpSpPr>
            <p:grpSpPr>
              <a:xfrm>
                <a:off x="8906741" y="1245107"/>
                <a:ext cx="415636" cy="415637"/>
                <a:chOff x="6296891" y="1226127"/>
                <a:chExt cx="415636" cy="415637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FE81F596-6590-3E44-A78E-9224F0E17AED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2E92137-FCCF-824A-8ECE-8996CB8C4667}"/>
                    </a:ext>
                  </a:extLst>
                </p:cNvPr>
                <p:cNvSpPr txBox="1"/>
                <p:nvPr/>
              </p:nvSpPr>
              <p:spPr>
                <a:xfrm>
                  <a:off x="6296891" y="1250784"/>
                  <a:ext cx="415636" cy="36933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y</a:t>
                  </a:r>
                  <a:r>
                    <a:rPr lang="en-US" baseline="-250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1</a:t>
                  </a:r>
                  <a:endParaRPr lang="en-US" dirty="0">
                    <a:latin typeface="Dubai" panose="020B0503030403030204" pitchFamily="34" charset="-78"/>
                    <a:cs typeface="Dubai" panose="020B0503030403030204" pitchFamily="34" charset="-78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F7BE62B-73ED-7848-9253-076D3B7EFE46}"/>
                  </a:ext>
                </a:extLst>
              </p:cNvPr>
              <p:cNvGrpSpPr/>
              <p:nvPr/>
            </p:nvGrpSpPr>
            <p:grpSpPr>
              <a:xfrm>
                <a:off x="8906741" y="1769678"/>
                <a:ext cx="415636" cy="415637"/>
                <a:chOff x="6296891" y="1226127"/>
                <a:chExt cx="415636" cy="41563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D3F6CE22-66D2-7543-9C0A-C33256FC3252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71D6C2D-56D0-5B4A-B8A9-2BE6B8F10C82}"/>
                    </a:ext>
                  </a:extLst>
                </p:cNvPr>
                <p:cNvSpPr txBox="1"/>
                <p:nvPr/>
              </p:nvSpPr>
              <p:spPr>
                <a:xfrm>
                  <a:off x="6296891" y="1250784"/>
                  <a:ext cx="415636" cy="36933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y</a:t>
                  </a:r>
                  <a:r>
                    <a:rPr lang="en-US" baseline="-250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2</a:t>
                  </a:r>
                  <a:endParaRPr lang="en-US" dirty="0">
                    <a:latin typeface="Dubai" panose="020B0503030403030204" pitchFamily="34" charset="-78"/>
                    <a:cs typeface="Dubai" panose="020B0503030403030204" pitchFamily="34" charset="-78"/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37B4983-B46F-564A-AD4A-837C0C3D2093}"/>
                  </a:ext>
                </a:extLst>
              </p:cNvPr>
              <p:cNvGrpSpPr/>
              <p:nvPr/>
            </p:nvGrpSpPr>
            <p:grpSpPr>
              <a:xfrm>
                <a:off x="8906741" y="2313229"/>
                <a:ext cx="415636" cy="415637"/>
                <a:chOff x="6296891" y="1226127"/>
                <a:chExt cx="415636" cy="415637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20194FB3-DBE5-E14C-8309-E126C1C7718B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BC83EA5-8EFF-5D40-92F3-3E501BF2981E}"/>
                    </a:ext>
                  </a:extLst>
                </p:cNvPr>
                <p:cNvSpPr txBox="1"/>
                <p:nvPr/>
              </p:nvSpPr>
              <p:spPr>
                <a:xfrm>
                  <a:off x="6296891" y="1250784"/>
                  <a:ext cx="415636" cy="36933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:</a:t>
                  </a: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BCC41C9-EE8F-EB43-8AAE-B36DDE13C1AE}"/>
                  </a:ext>
                </a:extLst>
              </p:cNvPr>
              <p:cNvGrpSpPr/>
              <p:nvPr/>
            </p:nvGrpSpPr>
            <p:grpSpPr>
              <a:xfrm>
                <a:off x="8906741" y="2857544"/>
                <a:ext cx="415636" cy="415637"/>
                <a:chOff x="6296891" y="1226127"/>
                <a:chExt cx="415636" cy="415637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1326F5E-FCA0-AE41-B2BF-59811E989EAF}"/>
                    </a:ext>
                  </a:extLst>
                </p:cNvPr>
                <p:cNvSpPr/>
                <p:nvPr/>
              </p:nvSpPr>
              <p:spPr>
                <a:xfrm>
                  <a:off x="6296891" y="1226127"/>
                  <a:ext cx="415636" cy="415637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1BEC1EF-3768-7A49-9A9F-2DB3D153810D}"/>
                    </a:ext>
                  </a:extLst>
                </p:cNvPr>
                <p:cNvSpPr txBox="1"/>
                <p:nvPr/>
              </p:nvSpPr>
              <p:spPr>
                <a:xfrm>
                  <a:off x="6296891" y="1250784"/>
                  <a:ext cx="415636" cy="36933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y</a:t>
                  </a:r>
                  <a:r>
                    <a:rPr lang="en-US" baseline="-25000" dirty="0">
                      <a:latin typeface="Dubai" panose="020B0503030403030204" pitchFamily="34" charset="-78"/>
                      <a:cs typeface="Dubai" panose="020B0503030403030204" pitchFamily="34" charset="-78"/>
                    </a:rPr>
                    <a:t>p</a:t>
                  </a:r>
                  <a:endParaRPr lang="en-US" dirty="0">
                    <a:latin typeface="Dubai" panose="020B0503030403030204" pitchFamily="34" charset="-78"/>
                    <a:cs typeface="Dubai" panose="020B0503030403030204" pitchFamily="34" charset="-78"/>
                  </a:endParaRPr>
                </a:p>
              </p:txBody>
            </p:sp>
          </p:grp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5D84593-9D6E-374A-8221-A08F083E8F78}"/>
                </a:ext>
              </a:extLst>
            </p:cNvPr>
            <p:cNvCxnSpPr>
              <a:stCxn id="8" idx="3"/>
              <a:endCxn id="24" idx="1"/>
            </p:cNvCxnSpPr>
            <p:nvPr/>
          </p:nvCxnSpPr>
          <p:spPr>
            <a:xfrm flipV="1">
              <a:off x="6712527" y="1174210"/>
              <a:ext cx="1898939" cy="26124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E609C0C-917F-D443-810B-B710C3610F8E}"/>
                </a:ext>
              </a:extLst>
            </p:cNvPr>
            <p:cNvCxnSpPr>
              <a:cxnSpLocks/>
              <a:stCxn id="8" idx="3"/>
              <a:endCxn id="27" idx="1"/>
            </p:cNvCxnSpPr>
            <p:nvPr/>
          </p:nvCxnSpPr>
          <p:spPr>
            <a:xfrm>
              <a:off x="6712527" y="1435450"/>
              <a:ext cx="1898939" cy="27507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4F67C4B-D474-B740-A884-DA6A44E1DDDE}"/>
                </a:ext>
              </a:extLst>
            </p:cNvPr>
            <p:cNvCxnSpPr>
              <a:cxnSpLocks/>
              <a:stCxn id="8" idx="3"/>
              <a:endCxn id="33" idx="1"/>
            </p:cNvCxnSpPr>
            <p:nvPr/>
          </p:nvCxnSpPr>
          <p:spPr>
            <a:xfrm>
              <a:off x="6712527" y="1435450"/>
              <a:ext cx="1898939" cy="13476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E8A0C86-1662-074C-BF64-C8CD19A4B755}"/>
                </a:ext>
              </a:extLst>
            </p:cNvPr>
            <p:cNvCxnSpPr>
              <a:cxnSpLocks/>
              <a:stCxn id="8" idx="3"/>
              <a:endCxn id="35" idx="2"/>
            </p:cNvCxnSpPr>
            <p:nvPr/>
          </p:nvCxnSpPr>
          <p:spPr>
            <a:xfrm>
              <a:off x="6712527" y="1435450"/>
              <a:ext cx="1898939" cy="18809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A6873A-5309-0C4C-AEC1-0AAAACB28DF1}"/>
                </a:ext>
              </a:extLst>
            </p:cNvPr>
            <p:cNvCxnSpPr>
              <a:cxnSpLocks/>
              <a:stCxn id="12" idx="3"/>
              <a:endCxn id="27" idx="1"/>
            </p:cNvCxnSpPr>
            <p:nvPr/>
          </p:nvCxnSpPr>
          <p:spPr>
            <a:xfrm flipV="1">
              <a:off x="6712527" y="1710522"/>
              <a:ext cx="1898939" cy="26924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A8FD288-00A1-9240-BF22-FDA72378E8F3}"/>
                </a:ext>
              </a:extLst>
            </p:cNvPr>
            <p:cNvCxnSpPr>
              <a:cxnSpLocks/>
              <a:stCxn id="12" idx="3"/>
              <a:endCxn id="30" idx="1"/>
            </p:cNvCxnSpPr>
            <p:nvPr/>
          </p:nvCxnSpPr>
          <p:spPr>
            <a:xfrm>
              <a:off x="6712527" y="1979765"/>
              <a:ext cx="1898939" cy="2670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6F52691-21CC-674F-BCB0-8C96D77912A0}"/>
                </a:ext>
              </a:extLst>
            </p:cNvPr>
            <p:cNvCxnSpPr>
              <a:cxnSpLocks/>
              <a:stCxn id="12" idx="3"/>
              <a:endCxn id="36" idx="1"/>
            </p:cNvCxnSpPr>
            <p:nvPr/>
          </p:nvCxnSpPr>
          <p:spPr>
            <a:xfrm>
              <a:off x="6712527" y="1979765"/>
              <a:ext cx="1898939" cy="13381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DD1886B-2B62-0946-A0D5-FADFF68562B6}"/>
                </a:ext>
              </a:extLst>
            </p:cNvPr>
            <p:cNvCxnSpPr>
              <a:cxnSpLocks/>
              <a:stCxn id="18" idx="3"/>
              <a:endCxn id="27" idx="1"/>
            </p:cNvCxnSpPr>
            <p:nvPr/>
          </p:nvCxnSpPr>
          <p:spPr>
            <a:xfrm flipV="1">
              <a:off x="6709929" y="1710522"/>
              <a:ext cx="1901537" cy="135634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D69F4BB-A275-6648-9EED-7175BBFAFBFD}"/>
                </a:ext>
              </a:extLst>
            </p:cNvPr>
            <p:cNvCxnSpPr>
              <a:cxnSpLocks/>
              <a:stCxn id="17" idx="6"/>
              <a:endCxn id="30" idx="1"/>
            </p:cNvCxnSpPr>
            <p:nvPr/>
          </p:nvCxnSpPr>
          <p:spPr>
            <a:xfrm flipV="1">
              <a:off x="6709929" y="2246834"/>
              <a:ext cx="1901537" cy="81853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C0761F7-0998-7946-AACB-C1118196746A}"/>
                </a:ext>
              </a:extLst>
            </p:cNvPr>
            <p:cNvCxnSpPr>
              <a:cxnSpLocks/>
              <a:stCxn id="18" idx="3"/>
              <a:endCxn id="36" idx="1"/>
            </p:cNvCxnSpPr>
            <p:nvPr/>
          </p:nvCxnSpPr>
          <p:spPr>
            <a:xfrm>
              <a:off x="6709929" y="3066868"/>
              <a:ext cx="1901537" cy="25106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49CF12B-3304-CF40-B323-14AF87FE61F6}"/>
                </a:ext>
              </a:extLst>
            </p:cNvPr>
            <p:cNvCxnSpPr>
              <a:cxnSpLocks/>
              <a:stCxn id="21" idx="3"/>
              <a:endCxn id="24" idx="1"/>
            </p:cNvCxnSpPr>
            <p:nvPr/>
          </p:nvCxnSpPr>
          <p:spPr>
            <a:xfrm flipV="1">
              <a:off x="6709929" y="1174210"/>
              <a:ext cx="1901537" cy="134834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9F5F365-22FA-534D-BBD4-40A0CC9717A8}"/>
                </a:ext>
              </a:extLst>
            </p:cNvPr>
            <p:cNvCxnSpPr>
              <a:cxnSpLocks/>
              <a:stCxn id="21" idx="3"/>
              <a:endCxn id="36" idx="1"/>
            </p:cNvCxnSpPr>
            <p:nvPr/>
          </p:nvCxnSpPr>
          <p:spPr>
            <a:xfrm>
              <a:off x="6709929" y="2522553"/>
              <a:ext cx="1901537" cy="79538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23A0FD0-CFCE-F64E-8CF9-139719063FE5}"/>
                </a:ext>
              </a:extLst>
            </p:cNvPr>
            <p:cNvCxnSpPr>
              <a:cxnSpLocks/>
              <a:stCxn id="24" idx="3"/>
              <a:endCxn id="39" idx="1"/>
            </p:cNvCxnSpPr>
            <p:nvPr/>
          </p:nvCxnSpPr>
          <p:spPr>
            <a:xfrm>
              <a:off x="9027102" y="1174210"/>
              <a:ext cx="1640898" cy="2858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FB44A48-6CAC-5D4D-A4C0-0C021410FC32}"/>
                </a:ext>
              </a:extLst>
            </p:cNvPr>
            <p:cNvCxnSpPr>
              <a:cxnSpLocks/>
              <a:stCxn id="27" idx="3"/>
              <a:endCxn id="39" idx="1"/>
            </p:cNvCxnSpPr>
            <p:nvPr/>
          </p:nvCxnSpPr>
          <p:spPr>
            <a:xfrm flipV="1">
              <a:off x="9027102" y="1460107"/>
              <a:ext cx="1640898" cy="2504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1F3D68C-CF40-CB48-A421-3C98ADC86917}"/>
                </a:ext>
              </a:extLst>
            </p:cNvPr>
            <p:cNvCxnSpPr>
              <a:cxnSpLocks/>
              <a:stCxn id="30" idx="3"/>
              <a:endCxn id="39" idx="1"/>
            </p:cNvCxnSpPr>
            <p:nvPr/>
          </p:nvCxnSpPr>
          <p:spPr>
            <a:xfrm flipV="1">
              <a:off x="9027102" y="1460107"/>
              <a:ext cx="1640898" cy="7867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0C856A2-8712-1A48-94DC-58E3BE8F5ED8}"/>
                </a:ext>
              </a:extLst>
            </p:cNvPr>
            <p:cNvCxnSpPr>
              <a:cxnSpLocks/>
              <a:stCxn id="33" idx="3"/>
              <a:endCxn id="39" idx="1"/>
            </p:cNvCxnSpPr>
            <p:nvPr/>
          </p:nvCxnSpPr>
          <p:spPr>
            <a:xfrm flipV="1">
              <a:off x="9027102" y="1460107"/>
              <a:ext cx="1640898" cy="132303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1B7E2A9-D988-D544-A14E-E5F7073EFC65}"/>
                </a:ext>
              </a:extLst>
            </p:cNvPr>
            <p:cNvCxnSpPr>
              <a:cxnSpLocks/>
              <a:stCxn id="36" idx="3"/>
              <a:endCxn id="39" idx="1"/>
            </p:cNvCxnSpPr>
            <p:nvPr/>
          </p:nvCxnSpPr>
          <p:spPr>
            <a:xfrm flipV="1">
              <a:off x="9027102" y="1460107"/>
              <a:ext cx="1640898" cy="185782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66E9971-A7F6-0C47-A4A0-875C6CED0579}"/>
                </a:ext>
              </a:extLst>
            </p:cNvPr>
            <p:cNvCxnSpPr>
              <a:cxnSpLocks/>
              <a:stCxn id="24" idx="3"/>
              <a:endCxn id="42" idx="1"/>
            </p:cNvCxnSpPr>
            <p:nvPr/>
          </p:nvCxnSpPr>
          <p:spPr>
            <a:xfrm>
              <a:off x="9027102" y="1174210"/>
              <a:ext cx="1640898" cy="81046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6DF232F-8EDE-D443-B709-B0355C785992}"/>
                </a:ext>
              </a:extLst>
            </p:cNvPr>
            <p:cNvCxnSpPr>
              <a:cxnSpLocks/>
              <a:stCxn id="27" idx="3"/>
              <a:endCxn id="42" idx="1"/>
            </p:cNvCxnSpPr>
            <p:nvPr/>
          </p:nvCxnSpPr>
          <p:spPr>
            <a:xfrm>
              <a:off x="9027102" y="1710522"/>
              <a:ext cx="1640898" cy="2741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1220628-A72B-E54F-981B-044DE59F4509}"/>
                </a:ext>
              </a:extLst>
            </p:cNvPr>
            <p:cNvCxnSpPr>
              <a:cxnSpLocks/>
              <a:stCxn id="27" idx="3"/>
              <a:endCxn id="45" idx="1"/>
            </p:cNvCxnSpPr>
            <p:nvPr/>
          </p:nvCxnSpPr>
          <p:spPr>
            <a:xfrm>
              <a:off x="9027102" y="1710522"/>
              <a:ext cx="1640898" cy="81770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A334794-3872-5540-84F9-FCB496CBED19}"/>
                </a:ext>
              </a:extLst>
            </p:cNvPr>
            <p:cNvCxnSpPr>
              <a:cxnSpLocks/>
              <a:stCxn id="27" idx="3"/>
              <a:endCxn id="48" idx="1"/>
            </p:cNvCxnSpPr>
            <p:nvPr/>
          </p:nvCxnSpPr>
          <p:spPr>
            <a:xfrm>
              <a:off x="9027102" y="1710522"/>
              <a:ext cx="1640898" cy="136202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BC97D3F-925E-BC4D-BDC9-F5B934F1F315}"/>
                </a:ext>
              </a:extLst>
            </p:cNvPr>
            <p:cNvCxnSpPr>
              <a:cxnSpLocks/>
              <a:stCxn id="24" idx="3"/>
              <a:endCxn id="45" idx="1"/>
            </p:cNvCxnSpPr>
            <p:nvPr/>
          </p:nvCxnSpPr>
          <p:spPr>
            <a:xfrm>
              <a:off x="9027102" y="1174210"/>
              <a:ext cx="1640898" cy="135401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5E5302A5-FD9B-084A-880E-D0CCBF3DD949}"/>
                </a:ext>
              </a:extLst>
            </p:cNvPr>
            <p:cNvCxnSpPr>
              <a:cxnSpLocks/>
              <a:stCxn id="24" idx="3"/>
              <a:endCxn id="48" idx="1"/>
            </p:cNvCxnSpPr>
            <p:nvPr/>
          </p:nvCxnSpPr>
          <p:spPr>
            <a:xfrm>
              <a:off x="9027102" y="1174210"/>
              <a:ext cx="1640898" cy="189833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94992920-F198-C44C-9F97-4C48F7903264}"/>
                </a:ext>
              </a:extLst>
            </p:cNvPr>
            <p:cNvCxnSpPr>
              <a:cxnSpLocks/>
              <a:stCxn id="30" idx="3"/>
              <a:endCxn id="42" idx="1"/>
            </p:cNvCxnSpPr>
            <p:nvPr/>
          </p:nvCxnSpPr>
          <p:spPr>
            <a:xfrm flipV="1">
              <a:off x="9027102" y="1984678"/>
              <a:ext cx="1640898" cy="2621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4E304841-E740-F549-8EC2-EB68CD61E294}"/>
                </a:ext>
              </a:extLst>
            </p:cNvPr>
            <p:cNvCxnSpPr>
              <a:cxnSpLocks/>
              <a:stCxn id="30" idx="3"/>
              <a:endCxn id="45" idx="1"/>
            </p:cNvCxnSpPr>
            <p:nvPr/>
          </p:nvCxnSpPr>
          <p:spPr>
            <a:xfrm>
              <a:off x="9027102" y="2246834"/>
              <a:ext cx="1640898" cy="28139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8FC14CA-E375-7648-AA98-DD8B4B0F5896}"/>
                </a:ext>
              </a:extLst>
            </p:cNvPr>
            <p:cNvCxnSpPr>
              <a:cxnSpLocks/>
              <a:stCxn id="33" idx="3"/>
              <a:endCxn id="45" idx="1"/>
            </p:cNvCxnSpPr>
            <p:nvPr/>
          </p:nvCxnSpPr>
          <p:spPr>
            <a:xfrm flipV="1">
              <a:off x="9027102" y="2528229"/>
              <a:ext cx="1640898" cy="25491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DD37382F-7B6C-354D-B483-BCC99486AC67}"/>
                </a:ext>
              </a:extLst>
            </p:cNvPr>
            <p:cNvCxnSpPr>
              <a:cxnSpLocks/>
              <a:stCxn id="30" idx="3"/>
              <a:endCxn id="48" idx="1"/>
            </p:cNvCxnSpPr>
            <p:nvPr/>
          </p:nvCxnSpPr>
          <p:spPr>
            <a:xfrm>
              <a:off x="9027102" y="2246834"/>
              <a:ext cx="1640898" cy="82571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E55C938B-FB5F-4743-B018-3398E8330FDA}"/>
                </a:ext>
              </a:extLst>
            </p:cNvPr>
            <p:cNvCxnSpPr>
              <a:cxnSpLocks/>
              <a:stCxn id="33" idx="3"/>
              <a:endCxn id="42" idx="1"/>
            </p:cNvCxnSpPr>
            <p:nvPr/>
          </p:nvCxnSpPr>
          <p:spPr>
            <a:xfrm flipV="1">
              <a:off x="9027102" y="1984678"/>
              <a:ext cx="1640898" cy="79846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A43E773-3F28-3444-A8BF-DA35A21BBD55}"/>
                </a:ext>
              </a:extLst>
            </p:cNvPr>
            <p:cNvCxnSpPr>
              <a:cxnSpLocks/>
              <a:stCxn id="33" idx="3"/>
              <a:endCxn id="48" idx="1"/>
            </p:cNvCxnSpPr>
            <p:nvPr/>
          </p:nvCxnSpPr>
          <p:spPr>
            <a:xfrm>
              <a:off x="9027102" y="2783146"/>
              <a:ext cx="1640898" cy="28939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CC1BCCA4-335B-114C-9479-76C732318EB6}"/>
                </a:ext>
              </a:extLst>
            </p:cNvPr>
            <p:cNvCxnSpPr>
              <a:cxnSpLocks/>
              <a:stCxn id="36" idx="3"/>
              <a:endCxn id="42" idx="1"/>
            </p:cNvCxnSpPr>
            <p:nvPr/>
          </p:nvCxnSpPr>
          <p:spPr>
            <a:xfrm flipV="1">
              <a:off x="9027102" y="1984678"/>
              <a:ext cx="1640898" cy="133325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35C0F00-0591-9340-AB12-BED12C28A46A}"/>
                </a:ext>
              </a:extLst>
            </p:cNvPr>
            <p:cNvCxnSpPr>
              <a:cxnSpLocks/>
              <a:stCxn id="36" idx="3"/>
              <a:endCxn id="45" idx="1"/>
            </p:cNvCxnSpPr>
            <p:nvPr/>
          </p:nvCxnSpPr>
          <p:spPr>
            <a:xfrm flipV="1">
              <a:off x="9027102" y="2528229"/>
              <a:ext cx="1640898" cy="7897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76F0F91-B6C7-3B40-9D9C-46CB60866E26}"/>
                </a:ext>
              </a:extLst>
            </p:cNvPr>
            <p:cNvCxnSpPr>
              <a:cxnSpLocks/>
              <a:stCxn id="36" idx="3"/>
              <a:endCxn id="48" idx="1"/>
            </p:cNvCxnSpPr>
            <p:nvPr/>
          </p:nvCxnSpPr>
          <p:spPr>
            <a:xfrm flipV="1">
              <a:off x="9027102" y="3072544"/>
              <a:ext cx="1640898" cy="24539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EC1020CE-C577-EA4C-8482-9C3338F3448D}"/>
                </a:ext>
              </a:extLst>
            </p:cNvPr>
            <p:cNvSpPr txBox="1"/>
            <p:nvPr/>
          </p:nvSpPr>
          <p:spPr>
            <a:xfrm rot="21095566">
              <a:off x="7255683" y="1022723"/>
              <a:ext cx="526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Dubai" panose="020B0503030403030204" pitchFamily="34" charset="-78"/>
                  <a:cs typeface="Dubai" panose="020B0503030403030204" pitchFamily="34" charset="-78"/>
                </a:rPr>
                <a:t>w</a:t>
              </a:r>
              <a:r>
                <a:rPr lang="en-US" baseline="-25000" dirty="0">
                  <a:latin typeface="Dubai" panose="020B0503030403030204" pitchFamily="34" charset="-78"/>
                  <a:cs typeface="Dubai" panose="020B0503030403030204" pitchFamily="34" charset="-78"/>
                </a:rPr>
                <a:t>11</a:t>
              </a:r>
              <a:endParaRPr lang="en-US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BC36D210-C3D1-CC49-B516-0E94B476AE5B}"/>
                </a:ext>
              </a:extLst>
            </p:cNvPr>
            <p:cNvSpPr txBox="1"/>
            <p:nvPr/>
          </p:nvSpPr>
          <p:spPr>
            <a:xfrm rot="396087">
              <a:off x="7584837" y="1299835"/>
              <a:ext cx="526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Dubai" panose="020B0503030403030204" pitchFamily="34" charset="-78"/>
                  <a:cs typeface="Dubai" panose="020B0503030403030204" pitchFamily="34" charset="-78"/>
                </a:rPr>
                <a:t>w</a:t>
              </a:r>
              <a:r>
                <a:rPr lang="en-US" baseline="-25000" dirty="0">
                  <a:latin typeface="Dubai" panose="020B0503030403030204" pitchFamily="34" charset="-78"/>
                  <a:cs typeface="Dubai" panose="020B0503030403030204" pitchFamily="34" charset="-78"/>
                </a:rPr>
                <a:t>12</a:t>
              </a:r>
              <a:endParaRPr lang="en-US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933C46AE-E9A7-2346-A490-9404DFA5864A}"/>
                </a:ext>
              </a:extLst>
            </p:cNvPr>
            <p:cNvSpPr txBox="1"/>
            <p:nvPr/>
          </p:nvSpPr>
          <p:spPr>
            <a:xfrm rot="396087">
              <a:off x="7207109" y="3095405"/>
              <a:ext cx="604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Dubai" panose="020B0503030403030204" pitchFamily="34" charset="-78"/>
                  <a:cs typeface="Dubai" panose="020B0503030403030204" pitchFamily="34" charset="-78"/>
                </a:rPr>
                <a:t>w</a:t>
              </a:r>
              <a:r>
                <a:rPr lang="en-US" baseline="-25000" dirty="0">
                  <a:latin typeface="Dubai" panose="020B0503030403030204" pitchFamily="34" charset="-78"/>
                  <a:cs typeface="Dubai" panose="020B0503030403030204" pitchFamily="34" charset="-78"/>
                </a:rPr>
                <a:t>mn</a:t>
              </a:r>
              <a:endParaRPr lang="en-US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98026611-438C-D246-8BFF-BE26E4A4713A}"/>
              </a:ext>
            </a:extLst>
          </p:cNvPr>
          <p:cNvCxnSpPr>
            <a:cxnSpLocks/>
          </p:cNvCxnSpPr>
          <p:nvPr/>
        </p:nvCxnSpPr>
        <p:spPr>
          <a:xfrm flipV="1">
            <a:off x="7652377" y="3895799"/>
            <a:ext cx="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C92C0609-36BA-624B-BA07-77420D8A5981}"/>
              </a:ext>
            </a:extLst>
          </p:cNvPr>
          <p:cNvSpPr txBox="1"/>
          <p:nvPr/>
        </p:nvSpPr>
        <p:spPr>
          <a:xfrm>
            <a:off x="6444619" y="5034337"/>
            <a:ext cx="3783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Number of connections stochastically reduced by dropout (drop rate ~45%); to help prevent over-fitting</a:t>
            </a:r>
          </a:p>
        </p:txBody>
      </p:sp>
      <p:sp>
        <p:nvSpPr>
          <p:cNvPr id="189" name="Right Brace 188">
            <a:extLst>
              <a:ext uri="{FF2B5EF4-FFF2-40B4-BE49-F238E27FC236}">
                <a16:creationId xmlns:a16="http://schemas.microsoft.com/office/drawing/2014/main" id="{71D2381B-8133-F24D-885D-7B7E5579EF3D}"/>
              </a:ext>
            </a:extLst>
          </p:cNvPr>
          <p:cNvSpPr/>
          <p:nvPr/>
        </p:nvSpPr>
        <p:spPr>
          <a:xfrm rot="5400000">
            <a:off x="7477147" y="2716494"/>
            <a:ext cx="350459" cy="189893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20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1731" y="219585"/>
            <a:ext cx="9144000" cy="566413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cap="none" dirty="0"/>
              <a:t>model results – long timescale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D20EA86-35E1-5540-B906-99E6A91B3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9397" y="1443020"/>
            <a:ext cx="3712688" cy="480308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Overall Model Scores: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671E2-99FC-2346-A370-832E6559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3697" y="6474372"/>
            <a:ext cx="1324303" cy="247103"/>
          </a:xfrm>
        </p:spPr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March 23,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8DC2D-C07C-2048-849B-E5F74B69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Brian Swiger (swigerbr@umich.edu)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2CD2FA-978A-2440-979B-215F9593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>
                <a:latin typeface="Dubai" panose="020B0503030403030204" pitchFamily="34" charset="-78"/>
                <a:cs typeface="Dubai" panose="020B0503030403030204" pitchFamily="34" charset="-78"/>
              </a:rPr>
              <a:pPr/>
              <a:t>7</a:t>
            </a:fld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DC129244-8F69-C144-9581-F280F0F06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428680"/>
              </p:ext>
            </p:extLst>
          </p:nvPr>
        </p:nvGraphicFramePr>
        <p:xfrm>
          <a:off x="8424809" y="1915091"/>
          <a:ext cx="3727276" cy="381865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70932">
                  <a:extLst>
                    <a:ext uri="{9D8B030D-6E8A-4147-A177-3AD203B41FA5}">
                      <a16:colId xmlns:a16="http://schemas.microsoft.com/office/drawing/2014/main" val="4277333784"/>
                    </a:ext>
                  </a:extLst>
                </a:gridCol>
                <a:gridCol w="1856344">
                  <a:extLst>
                    <a:ext uri="{9D8B030D-6E8A-4147-A177-3AD203B41FA5}">
                      <a16:colId xmlns:a16="http://schemas.microsoft.com/office/drawing/2014/main" val="2086456297"/>
                    </a:ext>
                  </a:extLst>
                </a:gridCol>
              </a:tblGrid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010391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0.91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415023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41121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Pearson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280850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SSPB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-2.0%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310274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0.03 </a:t>
                      </a:r>
                      <a:r>
                        <a:rPr lang="en-US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log</a:t>
                      </a:r>
                      <a:r>
                        <a:rPr lang="en-US" sz="1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10</a:t>
                      </a:r>
                      <a:r>
                        <a:rPr lang="en-US" sz="1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(flux)</a:t>
                      </a:r>
                      <a:endParaRPr lang="en-US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240254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0.33 </a:t>
                      </a:r>
                      <a:r>
                        <a:rPr lang="en-US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log</a:t>
                      </a:r>
                      <a:r>
                        <a:rPr lang="en-US" sz="1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10</a:t>
                      </a:r>
                      <a:r>
                        <a:rPr lang="en-US" sz="1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(flux)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380004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0.22 </a:t>
                      </a:r>
                      <a:r>
                        <a:rPr lang="en-US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log</a:t>
                      </a:r>
                      <a:r>
                        <a:rPr lang="en-US" sz="1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10</a:t>
                      </a:r>
                      <a:r>
                        <a:rPr lang="en-US" sz="1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(flux)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444147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sMAPE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6.9%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25470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Within factor of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320163"/>
                  </a:ext>
                </a:extLst>
              </a:tr>
            </a:tbl>
          </a:graphicData>
        </a:graphic>
      </p:graphicFrame>
      <p:sp>
        <p:nvSpPr>
          <p:cNvPr id="12" name="Subtitle 2">
            <a:extLst>
              <a:ext uri="{FF2B5EF4-FFF2-40B4-BE49-F238E27FC236}">
                <a16:creationId xmlns:a16="http://schemas.microsoft.com/office/drawing/2014/main" id="{F4B6A8A9-034A-AC48-B4E7-0C2FFDD12105}"/>
              </a:ext>
            </a:extLst>
          </p:cNvPr>
          <p:cNvSpPr txBox="1">
            <a:spLocks/>
          </p:cNvSpPr>
          <p:nvPr/>
        </p:nvSpPr>
        <p:spPr>
          <a:xfrm>
            <a:off x="228190" y="3811662"/>
            <a:ext cx="3712688" cy="4803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Model Scores 1-10keV:</a:t>
            </a: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5F50C94C-6579-5C48-9406-18363C890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100193"/>
              </p:ext>
            </p:extLst>
          </p:nvPr>
        </p:nvGraphicFramePr>
        <p:xfrm>
          <a:off x="286145" y="4160029"/>
          <a:ext cx="3450325" cy="190932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92608">
                  <a:extLst>
                    <a:ext uri="{9D8B030D-6E8A-4147-A177-3AD203B41FA5}">
                      <a16:colId xmlns:a16="http://schemas.microsoft.com/office/drawing/2014/main" val="4277333784"/>
                    </a:ext>
                  </a:extLst>
                </a:gridCol>
                <a:gridCol w="2157717">
                  <a:extLst>
                    <a:ext uri="{9D8B030D-6E8A-4147-A177-3AD203B41FA5}">
                      <a16:colId xmlns:a16="http://schemas.microsoft.com/office/drawing/2014/main" val="2086456297"/>
                    </a:ext>
                  </a:extLst>
                </a:gridCol>
              </a:tblGrid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010391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0.60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415023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41121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SSPB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-10%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25470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W/in fact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84%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758926"/>
                  </a:ext>
                </a:extLst>
              </a:tr>
            </a:tbl>
          </a:graphicData>
        </a:graphic>
      </p:graphicFrame>
      <p:sp>
        <p:nvSpPr>
          <p:cNvPr id="14" name="Subtitle 2">
            <a:extLst>
              <a:ext uri="{FF2B5EF4-FFF2-40B4-BE49-F238E27FC236}">
                <a16:creationId xmlns:a16="http://schemas.microsoft.com/office/drawing/2014/main" id="{D053AB89-293A-784F-AE20-785D021FB515}"/>
              </a:ext>
            </a:extLst>
          </p:cNvPr>
          <p:cNvSpPr txBox="1">
            <a:spLocks/>
          </p:cNvSpPr>
          <p:nvPr/>
        </p:nvSpPr>
        <p:spPr>
          <a:xfrm>
            <a:off x="4156364" y="3810216"/>
            <a:ext cx="3814735" cy="4803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Model Scores 10-50keV: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6B6F7009-46E0-9D4C-85E8-7C15FC696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391130"/>
              </p:ext>
            </p:extLst>
          </p:nvPr>
        </p:nvGraphicFramePr>
        <p:xfrm>
          <a:off x="4239656" y="4160029"/>
          <a:ext cx="3712688" cy="190932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56344">
                  <a:extLst>
                    <a:ext uri="{9D8B030D-6E8A-4147-A177-3AD203B41FA5}">
                      <a16:colId xmlns:a16="http://schemas.microsoft.com/office/drawing/2014/main" val="4277333784"/>
                    </a:ext>
                  </a:extLst>
                </a:gridCol>
                <a:gridCol w="1856344">
                  <a:extLst>
                    <a:ext uri="{9D8B030D-6E8A-4147-A177-3AD203B41FA5}">
                      <a16:colId xmlns:a16="http://schemas.microsoft.com/office/drawing/2014/main" val="2086456297"/>
                    </a:ext>
                  </a:extLst>
                </a:gridCol>
              </a:tblGrid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010391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415023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41121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SSPB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-13%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25470"/>
                  </a:ext>
                </a:extLst>
              </a:tr>
              <a:tr h="38186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W/in fact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530551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C4CC404E-BA21-1B43-985D-846E7639EECE}"/>
              </a:ext>
            </a:extLst>
          </p:cNvPr>
          <p:cNvGrpSpPr/>
          <p:nvPr/>
        </p:nvGrpSpPr>
        <p:grpSpPr>
          <a:xfrm>
            <a:off x="199579" y="426765"/>
            <a:ext cx="7704826" cy="3436787"/>
            <a:chOff x="75012" y="958981"/>
            <a:chExt cx="7704826" cy="343678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0C6A65-0513-E544-B6B3-23C0ADB234C7}"/>
                </a:ext>
              </a:extLst>
            </p:cNvPr>
            <p:cNvGrpSpPr/>
            <p:nvPr/>
          </p:nvGrpSpPr>
          <p:grpSpPr>
            <a:xfrm>
              <a:off x="727957" y="1148500"/>
              <a:ext cx="7051881" cy="2863404"/>
              <a:chOff x="314834" y="1219199"/>
              <a:chExt cx="7857631" cy="314567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C99D8F2-8B3C-F844-B4DE-193A4280E7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314834" y="1219199"/>
                <a:ext cx="3862083" cy="314567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1F89197-610D-D340-981A-13C4F3A51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4310383" y="1219199"/>
                <a:ext cx="3862082" cy="314567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49DDB2C-D82F-8241-8207-2B695D68798C}"/>
                    </a:ext>
                  </a:extLst>
                </p:cNvPr>
                <p:cNvSpPr txBox="1"/>
                <p:nvPr/>
              </p:nvSpPr>
              <p:spPr>
                <a:xfrm>
                  <a:off x="1517137" y="3973100"/>
                  <a:ext cx="54735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Constantia" panose="02030602050306030303" pitchFamily="18" charset="0"/>
                    </a:rPr>
                    <a:t>Observed,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𝑘𝑒𝑉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a14:m>
                  <a:endParaRPr lang="en-US" dirty="0">
                    <a:latin typeface="Constantia" panose="02030602050306030303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49DDB2C-D82F-8241-8207-2B695D6879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7137" y="3973100"/>
                  <a:ext cx="5473521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F65C36C-8C68-864A-9539-D3A2E7C6343B}"/>
                    </a:ext>
                  </a:extLst>
                </p:cNvPr>
                <p:cNvSpPr txBox="1"/>
                <p:nvPr/>
              </p:nvSpPr>
              <p:spPr>
                <a:xfrm rot="16200000">
                  <a:off x="-1320216" y="2354209"/>
                  <a:ext cx="343678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Constantia" panose="02030602050306030303" pitchFamily="18" charset="0"/>
                    </a:rPr>
                    <a:t>Modeled,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𝑘𝑒𝑉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a14:m>
                  <a:endParaRPr lang="en-US" dirty="0">
                    <a:latin typeface="Constantia" panose="02030602050306030303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F65C36C-8C68-864A-9539-D3A2E7C634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320216" y="2354209"/>
                  <a:ext cx="3436787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3846" r="-9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6569CE7-1D03-9841-9564-D2F12E66184E}"/>
              </a:ext>
            </a:extLst>
          </p:cNvPr>
          <p:cNvSpPr/>
          <p:nvPr/>
        </p:nvSpPr>
        <p:spPr>
          <a:xfrm>
            <a:off x="199578" y="616284"/>
            <a:ext cx="7704827" cy="31939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8FD62A9C-D17D-084A-BC6F-BF218ACA6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832592"/>
              </p:ext>
            </p:extLst>
          </p:nvPr>
        </p:nvGraphicFramePr>
        <p:xfrm>
          <a:off x="9324776" y="881405"/>
          <a:ext cx="2663704" cy="230836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31852">
                  <a:extLst>
                    <a:ext uri="{9D8B030D-6E8A-4147-A177-3AD203B41FA5}">
                      <a16:colId xmlns:a16="http://schemas.microsoft.com/office/drawing/2014/main" val="4277333784"/>
                    </a:ext>
                  </a:extLst>
                </a:gridCol>
                <a:gridCol w="1331852">
                  <a:extLst>
                    <a:ext uri="{9D8B030D-6E8A-4147-A177-3AD203B41FA5}">
                      <a16:colId xmlns:a16="http://schemas.microsoft.com/office/drawing/2014/main" val="2086456297"/>
                    </a:ext>
                  </a:extLst>
                </a:gridCol>
              </a:tblGrid>
              <a:tr h="384727">
                <a:tc>
                  <a:txBody>
                    <a:bodyPr/>
                    <a:lstStyle/>
                    <a:p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010391"/>
                  </a:ext>
                </a:extLst>
              </a:tr>
              <a:tr h="384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0.87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415023"/>
                  </a:ext>
                </a:extLst>
              </a:tr>
              <a:tr h="384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41121"/>
                  </a:ext>
                </a:extLst>
              </a:tr>
              <a:tr h="384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Pearson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0.94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280850"/>
                  </a:ext>
                </a:extLst>
              </a:tr>
              <a:tr h="384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SSPB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-33%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310274"/>
                  </a:ext>
                </a:extLst>
              </a:tr>
              <a:tr h="384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W/in fact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2547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4AB43AE-4177-F640-8C62-79D5091E0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048" y="80202"/>
            <a:ext cx="9144000" cy="747539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cap="none" dirty="0"/>
              <a:t>model results short timescale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6AFCEE-18D1-8A4E-AECF-6A0380EC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6149" y="6474372"/>
            <a:ext cx="1331852" cy="247103"/>
          </a:xfrm>
        </p:spPr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March 23, 2022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034BAA-76A1-0041-A0D6-B102C13B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Brian Swiger (swigerbr@umich.edu)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3D132-91E2-4846-B4C2-6B6F0183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>
                <a:latin typeface="Dubai" panose="020B0503030403030204" pitchFamily="34" charset="-78"/>
                <a:cs typeface="Dubai" panose="020B0503030403030204" pitchFamily="34" charset="-78"/>
              </a:rPr>
              <a:pPr/>
              <a:t>8</a:t>
            </a:fld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E41E8BF-41F8-A14A-A829-638C4808BFF2}"/>
              </a:ext>
            </a:extLst>
          </p:cNvPr>
          <p:cNvSpPr txBox="1">
            <a:spLocks/>
          </p:cNvSpPr>
          <p:nvPr/>
        </p:nvSpPr>
        <p:spPr>
          <a:xfrm>
            <a:off x="7290567" y="881405"/>
            <a:ext cx="2008056" cy="747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Model Scores April 2010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  <a:sym typeface="Wingdings" pitchFamily="2" charset="2"/>
              </a:rPr>
              <a:t>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8FC0D7-963A-4245-89A8-018F5329D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48" y="1102444"/>
            <a:ext cx="7174567" cy="494578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F63321-C4A7-8642-A85C-9599E06581C1}"/>
              </a:ext>
            </a:extLst>
          </p:cNvPr>
          <p:cNvCxnSpPr/>
          <p:nvPr/>
        </p:nvCxnSpPr>
        <p:spPr>
          <a:xfrm flipH="1">
            <a:off x="584791" y="3189767"/>
            <a:ext cx="2254102" cy="39340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57B14D-C744-1D44-A3D3-F0F56BB67247}"/>
              </a:ext>
            </a:extLst>
          </p:cNvPr>
          <p:cNvCxnSpPr>
            <a:cxnSpLocks/>
          </p:cNvCxnSpPr>
          <p:nvPr/>
        </p:nvCxnSpPr>
        <p:spPr>
          <a:xfrm>
            <a:off x="2893375" y="3189767"/>
            <a:ext cx="3985890" cy="39340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2" name="Table 4">
            <a:extLst>
              <a:ext uri="{FF2B5EF4-FFF2-40B4-BE49-F238E27FC236}">
                <a16:creationId xmlns:a16="http://schemas.microsoft.com/office/drawing/2014/main" id="{6B61C7C3-B90D-294F-A392-6B2EE5231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53782"/>
              </p:ext>
            </p:extLst>
          </p:nvPr>
        </p:nvGraphicFramePr>
        <p:xfrm>
          <a:off x="9324776" y="3587992"/>
          <a:ext cx="2663704" cy="230836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31852">
                  <a:extLst>
                    <a:ext uri="{9D8B030D-6E8A-4147-A177-3AD203B41FA5}">
                      <a16:colId xmlns:a16="http://schemas.microsoft.com/office/drawing/2014/main" val="4277333784"/>
                    </a:ext>
                  </a:extLst>
                </a:gridCol>
                <a:gridCol w="1331852">
                  <a:extLst>
                    <a:ext uri="{9D8B030D-6E8A-4147-A177-3AD203B41FA5}">
                      <a16:colId xmlns:a16="http://schemas.microsoft.com/office/drawing/2014/main" val="2086456297"/>
                    </a:ext>
                  </a:extLst>
                </a:gridCol>
              </a:tblGrid>
              <a:tr h="384727">
                <a:tc>
                  <a:txBody>
                    <a:bodyPr/>
                    <a:lstStyle/>
                    <a:p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010391"/>
                  </a:ext>
                </a:extLst>
              </a:tr>
              <a:tr h="384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0.88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415023"/>
                  </a:ext>
                </a:extLst>
              </a:tr>
              <a:tr h="384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MSA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41121"/>
                  </a:ext>
                </a:extLst>
              </a:tr>
              <a:tr h="384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Pearson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0.97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280850"/>
                  </a:ext>
                </a:extLst>
              </a:tr>
              <a:tr h="384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SSPB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-44%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310274"/>
                  </a:ext>
                </a:extLst>
              </a:tr>
              <a:tr h="38472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W/in fact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25470"/>
                  </a:ext>
                </a:extLst>
              </a:tr>
            </a:tbl>
          </a:graphicData>
        </a:graphic>
      </p:graphicFrame>
      <p:sp>
        <p:nvSpPr>
          <p:cNvPr id="33" name="Subtitle 2">
            <a:extLst>
              <a:ext uri="{FF2B5EF4-FFF2-40B4-BE49-F238E27FC236}">
                <a16:creationId xmlns:a16="http://schemas.microsoft.com/office/drawing/2014/main" id="{3E61E461-EADF-3944-8F29-5940E8E05606}"/>
              </a:ext>
            </a:extLst>
          </p:cNvPr>
          <p:cNvSpPr txBox="1">
            <a:spLocks/>
          </p:cNvSpPr>
          <p:nvPr/>
        </p:nvSpPr>
        <p:spPr>
          <a:xfrm>
            <a:off x="7290567" y="3583172"/>
            <a:ext cx="2008056" cy="747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Model Scores 8hr period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  <a:sym typeface="Wingdings" pitchFamily="2" charset="2"/>
              </a:rPr>
              <a:t>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6447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6EF1E-BB22-394C-BBAE-B2E8F8F1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18495" y="6474372"/>
            <a:ext cx="1649506" cy="247103"/>
          </a:xfrm>
        </p:spPr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March 23,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0F8D00-D8AB-7243-B642-181F1C2B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Brian Swiger (swigerbr@umich.edu)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FC1E6-A63B-764F-B3C1-3B6DE86C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>
                <a:latin typeface="Dubai" panose="020B0503030403030204" pitchFamily="34" charset="-78"/>
                <a:cs typeface="Dubai" panose="020B0503030403030204" pitchFamily="34" charset="-78"/>
              </a:rPr>
              <a:t>9</a:t>
            </a:fld>
            <a:endParaRPr lang="en-US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3" name="june10_2020_modelout" descr="june10_2020_modelout">
            <a:hlinkClick r:id="" action="ppaction://media"/>
            <a:extLst>
              <a:ext uri="{FF2B5EF4-FFF2-40B4-BE49-F238E27FC236}">
                <a16:creationId xmlns:a16="http://schemas.microsoft.com/office/drawing/2014/main" id="{03AE73C1-0B16-5545-BF06-635C297E64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7414" y="136525"/>
            <a:ext cx="8691229" cy="56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6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ntent Slide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3934</TotalTime>
  <Words>955</Words>
  <Application>Microsoft Macintosh PowerPoint</Application>
  <PresentationFormat>Widescreen</PresentationFormat>
  <Paragraphs>213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Constantia</vt:lpstr>
      <vt:lpstr>Corbel</vt:lpstr>
      <vt:lpstr>Dubai</vt:lpstr>
      <vt:lpstr>Dubai Medium</vt:lpstr>
      <vt:lpstr>Gill Sans MT</vt:lpstr>
      <vt:lpstr>Title Slide 2</vt:lpstr>
      <vt:lpstr>Title Slide 3</vt:lpstr>
      <vt:lpstr>Title Slide 4</vt:lpstr>
      <vt:lpstr>Title Slide 5</vt:lpstr>
      <vt:lpstr>Content Slide 1</vt:lpstr>
      <vt:lpstr>Content Slide 2</vt:lpstr>
      <vt:lpstr>Content Slide 3</vt:lpstr>
      <vt:lpstr>Content Slide 4</vt:lpstr>
      <vt:lpstr>Content Slide 5</vt:lpstr>
      <vt:lpstr>Content Slide 6</vt:lpstr>
      <vt:lpstr>Parcel</vt:lpstr>
      <vt:lpstr>Energetic Electron Flux Predictions in the Near-Earth Plasma Sheet from Solar Driving</vt:lpstr>
      <vt:lpstr>background &amp; motivation</vt:lpstr>
      <vt:lpstr>data sources</vt:lpstr>
      <vt:lpstr>sampling the plasma sheet</vt:lpstr>
      <vt:lpstr>preprocess data</vt:lpstr>
      <vt:lpstr>neural network training</vt:lpstr>
      <vt:lpstr>model results – long timescale</vt:lpstr>
      <vt:lpstr>model results short timescale</vt:lpstr>
      <vt:lpstr>PowerPoint Presentation</vt:lpstr>
      <vt:lpstr>feature ranking and correlations</vt:lpstr>
      <vt:lpstr>summary and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 User</dc:creator>
  <cp:lastModifiedBy>Swiger, Brian</cp:lastModifiedBy>
  <cp:revision>108</cp:revision>
  <dcterms:created xsi:type="dcterms:W3CDTF">2019-11-08T16:47:49Z</dcterms:created>
  <dcterms:modified xsi:type="dcterms:W3CDTF">2022-03-22T14:58:01Z</dcterms:modified>
</cp:coreProperties>
</file>