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94" r:id="rId4"/>
    <p:sldId id="295" r:id="rId5"/>
    <p:sldId id="296" r:id="rId6"/>
    <p:sldId id="299" r:id="rId7"/>
    <p:sldId id="300" r:id="rId8"/>
    <p:sldId id="301" r:id="rId9"/>
    <p:sldId id="302" r:id="rId10"/>
    <p:sldId id="303" r:id="rId11"/>
    <p:sldId id="305" r:id="rId12"/>
    <p:sldId id="307" r:id="rId13"/>
    <p:sldId id="309" r:id="rId14"/>
    <p:sldId id="306" r:id="rId15"/>
    <p:sldId id="279" r:id="rId16"/>
    <p:sldId id="311" r:id="rId17"/>
    <p:sldId id="313" r:id="rId18"/>
    <p:sldId id="314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6FF"/>
    <a:srgbClr val="F0F2FD"/>
    <a:srgbClr val="E7F2FD"/>
    <a:srgbClr val="D0CECE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5" autoAdjust="0"/>
    <p:restoredTop sz="94250" autoAdjust="0"/>
  </p:normalViewPr>
  <p:slideViewPr>
    <p:cSldViewPr snapToGrid="0">
      <p:cViewPr>
        <p:scale>
          <a:sx n="100" d="100"/>
          <a:sy n="100" d="100"/>
        </p:scale>
        <p:origin x="1164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9" d="100"/>
          <a:sy n="119" d="100"/>
        </p:scale>
        <p:origin x="4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60D69-19DB-4F25-8FA7-60F9868D8BF2}" type="datetimeFigureOut">
              <a:rPr lang="en-US" smtClean="0"/>
              <a:t>23-Mar-22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315E4-7F44-446A-B033-FE40BE13B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9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29443-B923-45A2-ACEC-715930CBC6B6}" type="datetimeFigureOut">
              <a:rPr lang="en-US" smtClean="0"/>
              <a:t>23-Mar-22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91393-5F39-41DD-BB6C-DD7E05FA9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5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91393-5F39-41DD-BB6C-DD7E05FA9A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8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91393-5F39-41DD-BB6C-DD7E05FA9A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5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10230-C15F-4C31-992F-5C2EE48D1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9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10230-C15F-4C31-992F-5C2EE48D1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23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10230-C15F-4C31-992F-5C2EE48D1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40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10230-C15F-4C31-992F-5C2EE48D18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33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91393-5F39-41DD-BB6C-DD7E05FA9A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6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4860" y="6493562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PhD presentation days 25-05-2021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40032" y="6493562"/>
            <a:ext cx="648268" cy="365125"/>
          </a:xfrm>
          <a:prstGeom prst="rect">
            <a:avLst/>
          </a:prstGeom>
        </p:spPr>
        <p:txBody>
          <a:bodyPr/>
          <a:lstStyle/>
          <a:p>
            <a:fld id="{F902A63F-99CD-4F9E-A411-3D0E288BA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4860" y="6493562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PhD presentation days 25-05-2021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40032" y="6493562"/>
            <a:ext cx="648268" cy="365125"/>
          </a:xfrm>
          <a:prstGeom prst="rect">
            <a:avLst/>
          </a:prstGeom>
        </p:spPr>
        <p:txBody>
          <a:bodyPr/>
          <a:lstStyle/>
          <a:p>
            <a:fld id="{F902A63F-99CD-4F9E-A411-3D0E288BA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7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4860" y="6493562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PhD presentation days 25-05-2021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40032" y="6493562"/>
            <a:ext cx="648268" cy="365125"/>
          </a:xfrm>
          <a:prstGeom prst="rect">
            <a:avLst/>
          </a:prstGeom>
        </p:spPr>
        <p:txBody>
          <a:bodyPr/>
          <a:lstStyle/>
          <a:p>
            <a:fld id="{F902A63F-99CD-4F9E-A411-3D0E288BA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9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4860" y="6493562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PhD presentation days 25-05-2021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40032" y="6493562"/>
            <a:ext cx="648268" cy="365125"/>
          </a:xfrm>
          <a:prstGeom prst="rect">
            <a:avLst/>
          </a:prstGeom>
        </p:spPr>
        <p:txBody>
          <a:bodyPr/>
          <a:lstStyle/>
          <a:p>
            <a:fld id="{F902A63F-99CD-4F9E-A411-3D0E288BA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4860" y="6493562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PhD presentation days 25-05-2021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40032" y="6493562"/>
            <a:ext cx="648268" cy="365125"/>
          </a:xfrm>
          <a:prstGeom prst="rect">
            <a:avLst/>
          </a:prstGeom>
        </p:spPr>
        <p:txBody>
          <a:bodyPr/>
          <a:lstStyle/>
          <a:p>
            <a:fld id="{F902A63F-99CD-4F9E-A411-3D0E288BA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4860" y="6493562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PhD presentation days 25-05-2021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40032" y="6493562"/>
            <a:ext cx="648268" cy="365125"/>
          </a:xfrm>
          <a:prstGeom prst="rect">
            <a:avLst/>
          </a:prstGeom>
        </p:spPr>
        <p:txBody>
          <a:bodyPr/>
          <a:lstStyle/>
          <a:p>
            <a:fld id="{F902A63F-99CD-4F9E-A411-3D0E288BA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9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94860" y="6493562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PhD presentation days 25-05-2021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40032" y="6493562"/>
            <a:ext cx="648268" cy="365125"/>
          </a:xfrm>
          <a:prstGeom prst="rect">
            <a:avLst/>
          </a:prstGeom>
        </p:spPr>
        <p:txBody>
          <a:bodyPr/>
          <a:lstStyle/>
          <a:p>
            <a:fld id="{F902A63F-99CD-4F9E-A411-3D0E288BA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9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94860" y="6493562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PhD presentation days 25-05-2021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40032" y="6493562"/>
            <a:ext cx="64826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25-05-2012  </a:t>
            </a:r>
            <a:fld id="{F902A63F-99CD-4F9E-A411-3D0E288BAB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2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62282" y="6493562"/>
            <a:ext cx="6482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902A63F-99CD-4F9E-A411-3D0E288BABCD}" type="slidenum">
              <a:rPr lang="en-US" smtClean="0"/>
              <a:pPr/>
              <a:t>‹#›</a:t>
            </a:fld>
            <a:r>
              <a:rPr lang="en-US" dirty="0" smtClean="0">
                <a:solidFill>
                  <a:schemeClr val="tx1"/>
                </a:solidFill>
              </a:rPr>
              <a:t>/15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3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4860" y="6493562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PhD presentation days 25-05-2021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40032" y="6493562"/>
            <a:ext cx="648268" cy="365125"/>
          </a:xfrm>
          <a:prstGeom prst="rect">
            <a:avLst/>
          </a:prstGeom>
        </p:spPr>
        <p:txBody>
          <a:bodyPr/>
          <a:lstStyle/>
          <a:p>
            <a:fld id="{F902A63F-99CD-4F9E-A411-3D0E288BA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4860" y="6493562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PhD presentation days 25-05-2021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40032" y="6493562"/>
            <a:ext cx="648268" cy="365125"/>
          </a:xfrm>
          <a:prstGeom prst="rect">
            <a:avLst/>
          </a:prstGeom>
        </p:spPr>
        <p:txBody>
          <a:bodyPr/>
          <a:lstStyle/>
          <a:p>
            <a:fld id="{F902A63F-99CD-4F9E-A411-3D0E288BA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4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366808"/>
            <a:ext cx="12192000" cy="491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03" y="6467588"/>
            <a:ext cx="1327401" cy="390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8400"/>
            <a:ext cx="1075023" cy="48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645" y="6368400"/>
            <a:ext cx="1354355" cy="4896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884487" y="6497612"/>
            <a:ext cx="4423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ML-Helio 21-15 March 2022</a:t>
            </a:r>
            <a:r>
              <a:rPr lang="en-US" sz="140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i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fld id="{CD9176F7-8BB8-445A-BA2D-688BE9CC6060}" type="slidenum">
              <a:rPr lang="en-US" sz="1400" i="1" baseline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/>
              <a:t>‹#›</a:t>
            </a:fld>
            <a:r>
              <a:rPr lang="en-US" sz="1400" i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/15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>
            <a:off x="7411181" y="0"/>
            <a:ext cx="684000" cy="504000"/>
          </a:xfrm>
          <a:prstGeom prst="triangl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7411181" cy="50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flipH="1" flipV="1">
            <a:off x="7049340" y="0"/>
            <a:ext cx="781200" cy="576000"/>
          </a:xfrm>
          <a:prstGeom prst="triangle">
            <a:avLst>
              <a:gd name="adj" fmla="val 0"/>
            </a:avLst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7828480" y="0"/>
            <a:ext cx="4363521" cy="57600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0"/>
            <a:ext cx="685800" cy="50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2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agiamini@sparc.g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katsavrias@phys.uoa.g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499" y="2033986"/>
            <a:ext cx="8980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Radiation Belt model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incorporating</a:t>
            </a: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semiannual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and interplanetary solar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drivers</a:t>
            </a: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(SENTINEL)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1830" y="6368374"/>
            <a:ext cx="4313444" cy="489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328" y="53339"/>
            <a:ext cx="63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ML-Helio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21-25 March 2022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28000" y="4046220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499" y="4438114"/>
            <a:ext cx="121330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Aminalragia-Giamini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(1,2)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Katsavrias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C. Papadimitriou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(1,2)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A.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Daglis</a:t>
            </a:r>
            <a:r>
              <a:rPr lang="en-US" sz="20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(1,3)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Sandberg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Jiggens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 algn="just">
              <a:buFont typeface="+mj-lt"/>
              <a:buAutoNum type="arabicPeriod"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Physics, National and Kapodistrian University of Athens,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Greece.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 algn="just">
              <a:buFont typeface="+mj-lt"/>
              <a:buAutoNum type="arabicPeriod"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and Research Consultancy (SPARC), Athens,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Greece</a:t>
            </a:r>
          </a:p>
          <a:p>
            <a:pPr marL="176213" indent="-176213" algn="just">
              <a:buFont typeface="+mj-lt"/>
              <a:buAutoNum type="arabicPeriod"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Hellenic Space Center, Athens, Greece.</a:t>
            </a:r>
          </a:p>
          <a:p>
            <a:pPr marL="176213" indent="-176213" algn="just">
              <a:buFont typeface="+mj-lt"/>
              <a:buAutoNum type="arabicPeriod"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ESA/ESTEC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Netherlands.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379" y="578188"/>
            <a:ext cx="3336190" cy="24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1104" y="0"/>
            <a:ext cx="440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– Van Allen Probes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1055" y="450525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8284" y="450525"/>
            <a:ext cx="1098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q95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fluxes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92945" y="698480"/>
            <a:ext cx="6610085" cy="5648699"/>
            <a:chOff x="-1790792" y="-2371725"/>
            <a:chExt cx="16191592" cy="138366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8964" y="4606925"/>
              <a:ext cx="7884964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836" y="4606925"/>
              <a:ext cx="7884964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0792" y="-2371725"/>
              <a:ext cx="7886792" cy="685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008" y="-2371725"/>
              <a:ext cx="7886792" cy="68580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71757" y="1612508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 within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factor of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877400" y="4320498"/>
                <a:ext cx="1321131" cy="888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MAPE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00" y="4320498"/>
                <a:ext cx="1321131" cy="888641"/>
              </a:xfrm>
              <a:prstGeom prst="rect">
                <a:avLst/>
              </a:prstGeom>
              <a:blipFill rotWithShape="0">
                <a:blip r:embed="rId6"/>
                <a:stretch>
                  <a:fillRect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245" y="2413425"/>
            <a:ext cx="3048180" cy="25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5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517953"/>
            <a:ext cx="587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the model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temporally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spatially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1104" y="0"/>
            <a:ext cx="440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– GOES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793517"/>
            <a:ext cx="7758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L=6.65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0.05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Derive predictions for 2012-2019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fluxes E≥0.8 MeV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GOES-15/EPEAD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800" y="2017716"/>
            <a:ext cx="12098284" cy="4351695"/>
            <a:chOff x="50800" y="2017716"/>
            <a:chExt cx="12098284" cy="43516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" y="2017716"/>
              <a:ext cx="7736348" cy="40559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9696" y="2017716"/>
              <a:ext cx="4349388" cy="4351695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H="1">
              <a:off x="2225040" y="2017716"/>
              <a:ext cx="0" cy="3888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87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99481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buFont typeface="Arial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developed on ~7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(2013-2019) of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VAP/MagEIS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 prediction of next-day daily mean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Q95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buFont typeface="Arial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buFont typeface="Arial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Coverage from slot region to L≈6 and energy coverage from seed to relativistic (0.03-4 MeV)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spectrally coherent.</a:t>
            </a:r>
          </a:p>
          <a:p>
            <a:pPr marL="380990" indent="-380990" algn="just">
              <a:buFont typeface="Arial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buFont typeface="Arial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outside the training scheme - both temporally and spatially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shown using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GOES-15/EPEAD integral fluxes. </a:t>
            </a:r>
          </a:p>
          <a:p>
            <a:pPr marL="380990" indent="-380990" algn="just">
              <a:buFont typeface="Arial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buFont typeface="Arial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solely exogenous variables enables a model not dependent on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mission-specific data (previous fluxes)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104" y="0"/>
            <a:ext cx="440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6669" y="5609764"/>
            <a:ext cx="11225331" cy="740067"/>
          </a:xfrm>
          <a:prstGeom prst="rect">
            <a:avLst/>
          </a:prstGeom>
          <a:noFill/>
          <a:ln>
            <a:noFill/>
          </a:ln>
        </p:spPr>
        <p:txBody>
          <a:bodyPr wrap="square" lIns="123309" tIns="61655" rIns="123309" bIns="61655">
            <a:spAutoFit/>
          </a:bodyPr>
          <a:lstStyle/>
          <a:p>
            <a:pPr algn="r"/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Katsavrias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2021, Radiation belt model including semi-annual variation and Solar driving (Sentinel), 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Weather, 19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e2021SW002936. https://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doi.org/10.1029/2021SW002936</a:t>
            </a:r>
            <a:endParaRPr lang="en-GB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1104" y="0"/>
            <a:ext cx="440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25573"/>
            <a:ext cx="5426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and applications for such a model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59183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 electron fluxes – provide alerts for next days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1999088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for predicting surface and internal charging effects on spacecraft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722754"/>
            <a:ext cx="12191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in conjunction with other models/methodologies, which have a shorter forecasting horizon, in order to derive even more detailed predictions?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1" y="3828966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 as low-energy boundary conditions for studying electron acceleration to relativistic energies, e.g. ARASE/XEP E≥0.5 MeV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" y="4920897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for 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calibration/comparisons 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instruments with no suitable 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golden reference 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2" y="565670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mission datasets gaps? Background correction/smoothing?</a:t>
            </a:r>
          </a:p>
        </p:txBody>
      </p:sp>
    </p:spTree>
    <p:extLst>
      <p:ext uri="{BB962C8B-B14F-4D97-AF65-F5344CB8AC3E}">
        <p14:creationId xmlns:p14="http://schemas.microsoft.com/office/powerpoint/2010/main" val="402013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3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" y="725492"/>
            <a:ext cx="12132000" cy="2821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" y="3590447"/>
            <a:ext cx="12132000" cy="27496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1104" y="0"/>
            <a:ext cx="440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8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9326" y="2364105"/>
            <a:ext cx="5673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328" y="53339"/>
            <a:ext cx="63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ML-Helio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21-25 March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5314950"/>
            <a:ext cx="27862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hlinkClick r:id="rId3"/>
              </a:rPr>
              <a:t>sagiamini@sparc.gr</a:t>
            </a:r>
            <a:endParaRPr lang="en-US" sz="2000" i="1" dirty="0" smtClean="0"/>
          </a:p>
          <a:p>
            <a:r>
              <a:rPr lang="en-US" sz="2000" i="1" dirty="0" smtClean="0">
                <a:hlinkClick r:id="rId4"/>
              </a:rPr>
              <a:t>ckatsavrias@phys.uoa.gr</a:t>
            </a:r>
            <a:endParaRPr lang="en-US" sz="2000" i="1" dirty="0" smtClean="0"/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0213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572803"/>
            <a:ext cx="7758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F10.7 is very inhomogeneous across the solar cycle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328" y="53339"/>
            <a:ext cx="63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Backup slides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8029" y="1828801"/>
            <a:ext cx="12007260" cy="3200399"/>
            <a:chOff x="-8312945" y="0"/>
            <a:chExt cx="24591170" cy="65544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12945" y="0"/>
              <a:ext cx="12192000" cy="65544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225" y="0"/>
              <a:ext cx="12192000" cy="6554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66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328" y="53339"/>
            <a:ext cx="63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Backup slides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" y="1247775"/>
            <a:ext cx="5787184" cy="5032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47" y="1247775"/>
            <a:ext cx="6053641" cy="50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68" y="857047"/>
            <a:ext cx="5451064" cy="54770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572803"/>
            <a:ext cx="7758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spectral coherency?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328" y="53339"/>
            <a:ext cx="63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Backup slides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34536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SAV paper</a:t>
            </a:r>
          </a:p>
          <a:p>
            <a:r>
              <a:rPr lang="en-US" sz="2000" dirty="0" err="1" smtClean="0"/>
              <a:t>Katsavrias</a:t>
            </a:r>
            <a:r>
              <a:rPr lang="en-US" sz="2000" dirty="0"/>
              <a:t>, C., Papadimitriou, C., Aminalragia-Giamini, S., </a:t>
            </a:r>
            <a:r>
              <a:rPr lang="en-US" sz="2000" dirty="0" err="1"/>
              <a:t>Daglis</a:t>
            </a:r>
            <a:r>
              <a:rPr lang="en-US" sz="2000" dirty="0"/>
              <a:t>, I. A., Sandberg, I., and Jiggens, P.: On the semi-annual variation of relativistic electrons in the outer radiation belt, Ann. </a:t>
            </a:r>
            <a:r>
              <a:rPr lang="en-US" sz="2000" dirty="0" err="1"/>
              <a:t>Geophys</a:t>
            </a:r>
            <a:r>
              <a:rPr lang="en-US" sz="2000" dirty="0"/>
              <a:t>., 39, 413–425, https://doi.org/10.5194/angeo-39-413-2021, 2021. </a:t>
            </a:r>
          </a:p>
        </p:txBody>
      </p:sp>
    </p:spTree>
    <p:extLst>
      <p:ext uri="{BB962C8B-B14F-4D97-AF65-F5344CB8AC3E}">
        <p14:creationId xmlns:p14="http://schemas.microsoft.com/office/powerpoint/2010/main" val="473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1104" y="0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36718"/>
            <a:ext cx="119483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- motivation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flux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drivers and semi-annual variation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Russell-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McPherron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 Allen Probes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discussion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1104" y="0"/>
            <a:ext cx="440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- motivation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36718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Outer Radiation Belt contains electron populations in a large energy range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(10-100 keV)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seed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(100-300 keV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/ relativistic (≥ 0.5 MeV)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populations can cause surface charging, data errors, instrument errors, internal charging and satellite loss at extreme cases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 dynamics are driven from solar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we use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solar wind/activity parameters to predict conditions in the Outer Belt?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what time-scale, energy range, and L range?</a:t>
            </a:r>
          </a:p>
        </p:txBody>
      </p:sp>
    </p:spTree>
    <p:extLst>
      <p:ext uri="{BB962C8B-B14F-4D97-AF65-F5344CB8AC3E}">
        <p14:creationId xmlns:p14="http://schemas.microsoft.com/office/powerpoint/2010/main" val="34432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1104" y="0"/>
            <a:ext cx="440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flux data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36718"/>
            <a:ext cx="11814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 Allen Probes/MagEIS (A+B) spin-averaged omnidirectional differential daily electron fluxes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 2013 – July 2019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~2100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= [2.6 – 5.8], 17 bins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Energy: 0.033 MeV – 4.062 MeV, 18 bins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09876" y="1618353"/>
            <a:ext cx="4885550" cy="2759046"/>
            <a:chOff x="2110192" y="4522689"/>
            <a:chExt cx="4607130" cy="1618154"/>
          </a:xfrm>
        </p:grpSpPr>
        <p:sp>
          <p:nvSpPr>
            <p:cNvPr id="5" name="Cube 4"/>
            <p:cNvSpPr/>
            <p:nvPr/>
          </p:nvSpPr>
          <p:spPr>
            <a:xfrm flipH="1">
              <a:off x="2655277" y="4522689"/>
              <a:ext cx="4062045" cy="1406773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091939" y="5906182"/>
              <a:ext cx="1188720" cy="234661"/>
              <a:chOff x="1207493" y="5161266"/>
              <a:chExt cx="1188720" cy="23466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464331" y="5161266"/>
                <a:ext cx="675044" cy="234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ime</a:t>
                </a: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1207493" y="5384804"/>
                <a:ext cx="118872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2304662" y="5709458"/>
              <a:ext cx="322284" cy="234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2457454" y="5614987"/>
              <a:ext cx="571676" cy="3677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110192" y="4921540"/>
              <a:ext cx="322284" cy="234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6200000">
              <a:off x="2007699" y="5024428"/>
              <a:ext cx="914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0" y="548098"/>
            <a:ext cx="229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Training/Testing 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10717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GOES-15/EPEAD electron integral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2012–2018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 orbit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 MeV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" y="3645509"/>
            <a:ext cx="2432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Testing/Validation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68025"/>
            <a:ext cx="74914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 speed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Vsw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wind pressure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Psw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flux at 10.7 cm – F10.7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of Russell-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McPherron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tilt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Earth’s dipole axis with respect to the heliographic equatorial plane (IRBEM)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939" y="3011542"/>
            <a:ext cx="2886823" cy="28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10744" y="5827333"/>
            <a:ext cx="2774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adapted from </a:t>
            </a:r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Russell &amp; </a:t>
            </a:r>
            <a:r>
              <a:rPr lang="en-GB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McPherron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1973</a:t>
            </a:r>
            <a:endParaRPr lang="en-GB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104" y="0"/>
            <a:ext cx="440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data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60" y="1199410"/>
            <a:ext cx="3399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drivers -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OMNIWeb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1104" y="0"/>
            <a:ext cx="440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537536"/>
            <a:ext cx="108936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30-day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moving window on average &amp;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q95 on daily values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drivers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window 29-previous and current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degridified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- used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input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T-1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driver values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fluxes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is mean and q95 values at 18 energies for input 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50947" y="2851944"/>
            <a:ext cx="3119483" cy="3033930"/>
            <a:chOff x="150947" y="2851944"/>
            <a:chExt cx="3119483" cy="3033930"/>
          </a:xfrm>
        </p:grpSpPr>
        <p:cxnSp>
          <p:nvCxnSpPr>
            <p:cNvPr id="63" name="Straight Arrow Connector 62"/>
            <p:cNvCxnSpPr>
              <a:stCxn id="67" idx="3"/>
              <a:endCxn id="64" idx="1"/>
            </p:cNvCxnSpPr>
            <p:nvPr/>
          </p:nvCxnSpPr>
          <p:spPr>
            <a:xfrm flipV="1">
              <a:off x="1404816" y="3553944"/>
              <a:ext cx="569614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1974430" y="2851944"/>
              <a:ext cx="1296000" cy="1404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2000" i="1" baseline="-25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sw</a:t>
              </a:r>
              <a:r>
                <a:rPr lang="en-US" sz="20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000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2000" i="1" baseline="-25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sw</a:t>
              </a:r>
              <a:r>
                <a:rPr lang="en-US" sz="20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0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000" i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10.7</a:t>
              </a:r>
              <a:endParaRPr lang="en-US" sz="20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974430" y="5345874"/>
              <a:ext cx="1296000" cy="540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L</a:t>
              </a:r>
              <a:endParaRPr lang="en-US" i="1" baseline="-25000" dirty="0" smtClean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6" name="Straight Arrow Connector 65"/>
            <p:cNvCxnSpPr>
              <a:stCxn id="68" idx="3"/>
              <a:endCxn id="65" idx="1"/>
            </p:cNvCxnSpPr>
            <p:nvPr/>
          </p:nvCxnSpPr>
          <p:spPr>
            <a:xfrm flipV="1">
              <a:off x="1404816" y="5615874"/>
              <a:ext cx="569614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150947" y="3169224"/>
              <a:ext cx="12538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4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solar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mean, q95</a:t>
              </a:r>
              <a:endPara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18786" y="5385042"/>
              <a:ext cx="486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4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1974430" y="4368909"/>
              <a:ext cx="1296000" cy="864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</a:t>
              </a:r>
              <a:r>
                <a:rPr lang="el-GR" sz="20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(θ/2)</a:t>
              </a:r>
              <a:endPara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cos</a:t>
              </a:r>
              <a:r>
                <a:rPr lang="el-GR" sz="20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(θ/2)</a:t>
              </a:r>
              <a:endPara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85122" y="4570077"/>
              <a:ext cx="5196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l-GR" sz="24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Arrow Connector 74"/>
            <p:cNvCxnSpPr>
              <a:stCxn id="74" idx="3"/>
              <a:endCxn id="73" idx="1"/>
            </p:cNvCxnSpPr>
            <p:nvPr/>
          </p:nvCxnSpPr>
          <p:spPr>
            <a:xfrm flipV="1">
              <a:off x="1404816" y="4800909"/>
              <a:ext cx="569614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8826794" y="3390687"/>
            <a:ext cx="3074216" cy="1821392"/>
            <a:chOff x="8826794" y="3390687"/>
            <a:chExt cx="3074216" cy="1821392"/>
          </a:xfrm>
        </p:grpSpPr>
        <p:sp>
          <p:nvSpPr>
            <p:cNvPr id="81" name="Rounded Rectangle 80"/>
            <p:cNvSpPr/>
            <p:nvPr/>
          </p:nvSpPr>
          <p:spPr>
            <a:xfrm>
              <a:off x="9619709" y="3390687"/>
              <a:ext cx="2281301" cy="182139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Expected </a:t>
              </a:r>
              <a:endPara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mean </a:t>
              </a:r>
              <a:r>
                <a: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 q</a:t>
              </a:r>
              <a:r>
                <a:rPr lang="el-GR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95</a:t>
              </a:r>
              <a:endPara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daily electron flux</a:t>
              </a:r>
            </a:p>
            <a:p>
              <a:pPr algn="ctr"/>
              <a:r>
                <a:rPr lang="en-US" sz="20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[0.033- 4] MeV</a:t>
              </a:r>
            </a:p>
          </p:txBody>
        </p:sp>
        <p:cxnSp>
          <p:nvCxnSpPr>
            <p:cNvPr id="30" name="Straight Arrow Connector 29"/>
            <p:cNvCxnSpPr>
              <a:stCxn id="79" idx="3"/>
              <a:endCxn id="81" idx="1"/>
            </p:cNvCxnSpPr>
            <p:nvPr/>
          </p:nvCxnSpPr>
          <p:spPr>
            <a:xfrm>
              <a:off x="8826794" y="4295827"/>
              <a:ext cx="792915" cy="55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212629" y="2250440"/>
            <a:ext cx="5748491" cy="4089144"/>
            <a:chOff x="3212629" y="2250440"/>
            <a:chExt cx="5748491" cy="4089144"/>
          </a:xfrm>
        </p:grpSpPr>
        <p:sp>
          <p:nvSpPr>
            <p:cNvPr id="82" name="Right Brace 81"/>
            <p:cNvSpPr/>
            <p:nvPr/>
          </p:nvSpPr>
          <p:spPr>
            <a:xfrm>
              <a:off x="3212629" y="2723356"/>
              <a:ext cx="483577" cy="3300413"/>
            </a:xfrm>
            <a:prstGeom prst="rightBrace">
              <a:avLst>
                <a:gd name="adj1" fmla="val 39242"/>
                <a:gd name="adj2" fmla="val 4761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>
              <a:stCxn id="82" idx="1"/>
              <a:endCxn id="6" idx="1"/>
            </p:cNvCxnSpPr>
            <p:nvPr/>
          </p:nvCxnSpPr>
          <p:spPr>
            <a:xfrm>
              <a:off x="3696206" y="4294980"/>
              <a:ext cx="449074" cy="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4145280" y="2250440"/>
              <a:ext cx="4815840" cy="40891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45279" y="2305937"/>
            <a:ext cx="3213332" cy="3995547"/>
            <a:chOff x="4145279" y="2305937"/>
            <a:chExt cx="3213332" cy="3995547"/>
          </a:xfrm>
        </p:grpSpPr>
        <p:sp>
          <p:nvSpPr>
            <p:cNvPr id="76" name="TextBox 75"/>
            <p:cNvSpPr txBox="1"/>
            <p:nvPr/>
          </p:nvSpPr>
          <p:spPr>
            <a:xfrm>
              <a:off x="5885591" y="3686120"/>
              <a:ext cx="29015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 dirty="0" smtClean="0"/>
                <a:t>.</a:t>
              </a:r>
            </a:p>
            <a:p>
              <a:pPr algn="ctr"/>
              <a:r>
                <a:rPr lang="en-US" sz="2400" b="1" dirty="0" smtClean="0"/>
                <a:t>.</a:t>
              </a:r>
            </a:p>
            <a:p>
              <a:pPr algn="ctr"/>
              <a:r>
                <a:rPr lang="en-US" sz="2400" b="1" dirty="0"/>
                <a:t>.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521" y="2305937"/>
              <a:ext cx="2732090" cy="153867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521" y="4762809"/>
              <a:ext cx="2732090" cy="1538675"/>
            </a:xfrm>
            <a:prstGeom prst="rect">
              <a:avLst/>
            </a:prstGeom>
          </p:spPr>
        </p:pic>
        <p:cxnSp>
          <p:nvCxnSpPr>
            <p:cNvPr id="15" name="Elbow Connector 14"/>
            <p:cNvCxnSpPr>
              <a:stCxn id="6" idx="1"/>
              <a:endCxn id="2" idx="1"/>
            </p:cNvCxnSpPr>
            <p:nvPr/>
          </p:nvCxnSpPr>
          <p:spPr>
            <a:xfrm rot="10800000" flipH="1">
              <a:off x="4145279" y="3075276"/>
              <a:ext cx="481241" cy="1219737"/>
            </a:xfrm>
            <a:prstGeom prst="bentConnector3">
              <a:avLst>
                <a:gd name="adj1" fmla="val 45523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6" idx="1"/>
              <a:endCxn id="28" idx="1"/>
            </p:cNvCxnSpPr>
            <p:nvPr/>
          </p:nvCxnSpPr>
          <p:spPr>
            <a:xfrm rot="10800000" flipH="1" flipV="1">
              <a:off x="4145279" y="4295011"/>
              <a:ext cx="481241" cy="1237135"/>
            </a:xfrm>
            <a:prstGeom prst="bentConnector3">
              <a:avLst>
                <a:gd name="adj1" fmla="val 45523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358611" y="3075275"/>
            <a:ext cx="1468183" cy="2456872"/>
            <a:chOff x="7358611" y="3075275"/>
            <a:chExt cx="1468183" cy="24568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ounded Rectangle 78"/>
                <p:cNvSpPr/>
                <p:nvPr/>
              </p:nvSpPr>
              <p:spPr>
                <a:xfrm>
                  <a:off x="7912394" y="3902063"/>
                  <a:ext cx="914400" cy="787528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9" name="Rounded 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2394" y="3902063"/>
                  <a:ext cx="914400" cy="787528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 l="-24359" t="-58519" r="-67949" b="-91111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Elbow Connector 48"/>
            <p:cNvCxnSpPr>
              <a:stCxn id="2" idx="3"/>
              <a:endCxn id="79" idx="1"/>
            </p:cNvCxnSpPr>
            <p:nvPr/>
          </p:nvCxnSpPr>
          <p:spPr>
            <a:xfrm>
              <a:off x="7358611" y="3075275"/>
              <a:ext cx="553783" cy="122055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>
              <a:stCxn id="28" idx="3"/>
              <a:endCxn id="79" idx="1"/>
            </p:cNvCxnSpPr>
            <p:nvPr/>
          </p:nvCxnSpPr>
          <p:spPr>
            <a:xfrm flipV="1">
              <a:off x="7358611" y="4295827"/>
              <a:ext cx="553783" cy="123632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972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1104" y="0"/>
            <a:ext cx="440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– Van Allen Probes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21317"/>
            <a:ext cx="1205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subdivision training testing 60-40 (train 1250 days – test 880 days) all L – all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Train: ~21000 samples Test: ~15000 samples (L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degridification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0" y="1991013"/>
            <a:ext cx="5876100" cy="3223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300" y="1991013"/>
            <a:ext cx="5876099" cy="32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kats\Documents\LaTeX\SENTINEL\fig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7"/>
          <a:stretch/>
        </p:blipFill>
        <p:spPr bwMode="auto">
          <a:xfrm>
            <a:off x="100014" y="913860"/>
            <a:ext cx="5422106" cy="54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1104" y="0"/>
            <a:ext cx="440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– Van Allen Probes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:\Users\ckats\Documents\LaTeX\SENTINEL\fig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58" y="913860"/>
            <a:ext cx="6434749" cy="543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9825" y="594536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fluxes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37313" y="594536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fluxes </a:t>
            </a:r>
          </a:p>
        </p:txBody>
      </p:sp>
    </p:spTree>
    <p:extLst>
      <p:ext uri="{BB962C8B-B14F-4D97-AF65-F5344CB8AC3E}">
        <p14:creationId xmlns:p14="http://schemas.microsoft.com/office/powerpoint/2010/main" val="41821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1104" y="0"/>
            <a:ext cx="440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– Van Allen Probes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0063" y="992982"/>
            <a:ext cx="11871875" cy="5315448"/>
            <a:chOff x="-2448475" y="78582"/>
            <a:chExt cx="15317112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48475" y="78582"/>
              <a:ext cx="7544525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112" y="78582"/>
              <a:ext cx="7544525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86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4177</TotalTime>
  <Words>713</Words>
  <Application>Microsoft Office PowerPoint</Application>
  <PresentationFormat>Widescreen</PresentationFormat>
  <Paragraphs>142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Siavas</dc:creator>
  <cp:lastModifiedBy>Siavas</cp:lastModifiedBy>
  <cp:revision>410</cp:revision>
  <dcterms:created xsi:type="dcterms:W3CDTF">2021-05-15T12:00:52Z</dcterms:created>
  <dcterms:modified xsi:type="dcterms:W3CDTF">2022-03-23T17:15:00Z</dcterms:modified>
</cp:coreProperties>
</file>