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1" r:id="rId2"/>
    <p:sldId id="275" r:id="rId3"/>
    <p:sldId id="350" r:id="rId4"/>
    <p:sldId id="283" r:id="rId5"/>
    <p:sldId id="291" r:id="rId6"/>
    <p:sldId id="332" r:id="rId7"/>
    <p:sldId id="295" r:id="rId8"/>
    <p:sldId id="335" r:id="rId9"/>
    <p:sldId id="343" r:id="rId10"/>
    <p:sldId id="342" r:id="rId11"/>
    <p:sldId id="336" r:id="rId12"/>
    <p:sldId id="338" r:id="rId13"/>
    <p:sldId id="340" r:id="rId14"/>
    <p:sldId id="339" r:id="rId15"/>
    <p:sldId id="344" r:id="rId16"/>
    <p:sldId id="345" r:id="rId17"/>
    <p:sldId id="352" r:id="rId18"/>
    <p:sldId id="347" r:id="rId19"/>
    <p:sldId id="348" r:id="rId20"/>
    <p:sldId id="349" r:id="rId21"/>
    <p:sldId id="35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35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93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8BCDC-0DF9-4218-854F-5785841891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5DBFF8-EE6F-4D75-A65C-43FE3D6A61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EC298F-312A-4917-B3B8-F87BA8448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8ECDD-47D7-4765-8418-D864C717F873}" type="datetimeFigureOut">
              <a:rPr lang="en-US" smtClean="0"/>
              <a:t>3/22/22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82208F-F859-4ED7-AF36-092C4D922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BDF576-5B97-463B-9278-D3974EBE5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822E7-18AE-4EFA-9FFD-9E4B78CD2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66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F66EA-2758-4039-AA18-091244AD5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4031DC-F04B-4671-9769-A196EAD103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7CA118-FECF-43B0-AB72-511626C31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8ECDD-47D7-4765-8418-D864C717F873}" type="datetimeFigureOut">
              <a:rPr lang="en-US" smtClean="0"/>
              <a:t>3/22/22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D3D5A-F608-48CE-A469-B14B680DD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39C0A5-2C7C-4DC6-A0C5-330983FD0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822E7-18AE-4EFA-9FFD-9E4B78CD2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925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FFE655-74A3-4076-BF7D-357C447AA5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B35794-C32D-4233-A644-12571766E0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9457A-4A64-4E08-AA02-22DD1745B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8ECDD-47D7-4765-8418-D864C717F873}" type="datetimeFigureOut">
              <a:rPr lang="en-US" smtClean="0"/>
              <a:t>3/22/22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DBF97-6FC4-4992-A075-675DFC124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81FCE1-3493-42CB-AAC7-04DFA6539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822E7-18AE-4EFA-9FFD-9E4B78CD2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723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1C884-BC5A-4AB2-83AA-94081061A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9091C4-D440-41CB-8873-B698080253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38F650-003A-47E8-BD81-4EBC3D3A4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8ECDD-47D7-4765-8418-D864C717F873}" type="datetimeFigureOut">
              <a:rPr lang="en-US" smtClean="0"/>
              <a:t>3/22/22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4C220-CA48-43F4-BF8F-06AADE9DB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5627AE-8FB6-4C73-84AB-744AD7B70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822E7-18AE-4EFA-9FFD-9E4B78CD2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544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004E1-8A4E-43D2-8128-7F6ABD61F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AFEF94-E234-4494-B7C9-A718AC1ED4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92326A-452E-47C2-94C5-8D8612EBD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8ECDD-47D7-4765-8418-D864C717F873}" type="datetimeFigureOut">
              <a:rPr lang="en-US" smtClean="0"/>
              <a:t>3/22/22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56980B-B62B-4732-AB8E-876DA2263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119F37-1479-4D68-8613-61C3507FD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822E7-18AE-4EFA-9FFD-9E4B78CD2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514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DBE1E-0227-4CDA-94F8-4DA165471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6FB0C2-56E2-4DF8-8984-6BF03346F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1A3256-5586-4201-A321-87B01B42C7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210D2C-ABCD-43D6-87C3-ED3D0F65A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8ECDD-47D7-4765-8418-D864C717F873}" type="datetimeFigureOut">
              <a:rPr lang="en-US" smtClean="0"/>
              <a:t>3/22/22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711DBB-A0DB-4653-BD97-57E2A2C20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B4ADEA-4D21-43F9-980B-A55944613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822E7-18AE-4EFA-9FFD-9E4B78CD2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681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62BC5-1CB4-4020-A5E4-A5D421606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573AC3-EDAA-48FD-A9C0-D6ADB678DD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798E48-2AB8-49DD-B7B5-257778D4FD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6E373B-613A-496D-BE7E-D8AA6FABC9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04AE82-67C9-4A8E-8D63-449D7C66E0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DE7C9B-CBBD-43D8-9AF9-CF412ABBC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8ECDD-47D7-4765-8418-D864C717F873}" type="datetimeFigureOut">
              <a:rPr lang="en-US" smtClean="0"/>
              <a:t>3/22/22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F10D1D-E5E6-4F2C-8695-795906F8A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7ED0D8-110F-4F7C-960E-1AE2DAD2B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822E7-18AE-4EFA-9FFD-9E4B78CD2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263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E7B50-51FE-45C3-94E4-04AB54D3B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455D05-BE9E-443E-A760-82DF30FF8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8ECDD-47D7-4765-8418-D864C717F873}" type="datetimeFigureOut">
              <a:rPr lang="en-US" smtClean="0"/>
              <a:t>3/22/22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17D065-9916-4728-8713-3B6FFEA07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03D5BD-097C-46CC-BF3C-500B4458A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822E7-18AE-4EFA-9FFD-9E4B78CD2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605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489D65-CAC7-47A5-8C81-292DF00F3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8ECDD-47D7-4765-8418-D864C717F873}" type="datetimeFigureOut">
              <a:rPr lang="en-US" smtClean="0"/>
              <a:t>3/22/22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BCF72A-030E-4BB7-B93F-12A1615C8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3D67BC-AB35-410C-ACF9-FEF6B38D1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822E7-18AE-4EFA-9FFD-9E4B78CD2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023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BA2C2-5215-423C-9569-1201B0849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1BDD60-6DA6-465C-A409-7DB94FE7FC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04982F-5A95-4CA6-9461-96DA29B8F3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6E28F9-A933-4263-B2E9-0F8170565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8ECDD-47D7-4765-8418-D864C717F873}" type="datetimeFigureOut">
              <a:rPr lang="en-US" smtClean="0"/>
              <a:t>3/22/22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F16AE7-C2BB-4E54-8883-664AEB4C6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026F61-BAB8-41D2-9FAA-4308643E7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822E7-18AE-4EFA-9FFD-9E4B78CD2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516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8557B-7E3D-4100-90A2-A2990C234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35BD61-2379-4661-BAEC-8598AD0DA0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F607E3-936D-4CD3-81C2-405F3187FC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4EA9EE-DFA0-4C68-B332-B83479D82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8ECDD-47D7-4765-8418-D864C717F873}" type="datetimeFigureOut">
              <a:rPr lang="en-US" smtClean="0"/>
              <a:t>3/22/22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91AC72-A323-48C7-B079-FBE7A7E1E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054AB8-D460-4CD1-9A30-8B7042133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822E7-18AE-4EFA-9FFD-9E4B78CD2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010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0F030D-FFBD-4134-B59B-B4AF9C1E4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181EE6-9CEC-4615-97AC-5E29BE3D2C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3C3DD5-D21A-40C2-8EF8-34598630AF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8ECDD-47D7-4765-8418-D864C717F873}" type="datetimeFigureOut">
              <a:rPr lang="en-US" smtClean="0"/>
              <a:t>3/22/22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6AA47E-52F7-4BA0-864D-121DCD9C54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A1DFE9-6222-4D3F-8EEB-04680FFFCB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822E7-18AE-4EFA-9FFD-9E4B78CD2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558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FE21A-666A-A842-9BFA-3D740C6E0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944" y="1451014"/>
            <a:ext cx="11008112" cy="2171778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Improving the Arrival Time Prediction of CMEs using MHD Ensemble Modeling, HI data, and Machine Learning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0637C5-3CF4-EF4C-B717-84B63D32B5C9}"/>
              </a:ext>
            </a:extLst>
          </p:cNvPr>
          <p:cNvSpPr txBox="1"/>
          <p:nvPr/>
        </p:nvSpPr>
        <p:spPr>
          <a:xfrm>
            <a:off x="2358118" y="4321097"/>
            <a:ext cx="747576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Talwinder Singh</a:t>
            </a:r>
            <a:r>
              <a:rPr lang="en-US" baseline="30000" dirty="0"/>
              <a:t>1</a:t>
            </a:r>
            <a:r>
              <a:rPr lang="en-US" dirty="0"/>
              <a:t>, Bernard Benson</a:t>
            </a:r>
            <a:r>
              <a:rPr lang="en-US" baseline="30000" dirty="0"/>
              <a:t>2</a:t>
            </a:r>
            <a:r>
              <a:rPr lang="en-US" dirty="0"/>
              <a:t>, Syed Raza</a:t>
            </a:r>
            <a:r>
              <a:rPr lang="en-US" baseline="30000" dirty="0"/>
              <a:t>3</a:t>
            </a:r>
            <a:r>
              <a:rPr lang="en-US" dirty="0"/>
              <a:t>, Tae Kim</a:t>
            </a:r>
            <a:r>
              <a:rPr lang="en-US" baseline="30000" dirty="0"/>
              <a:t>1</a:t>
            </a:r>
            <a:r>
              <a:rPr lang="en-US" dirty="0"/>
              <a:t>, Nikolai Pogorelov</a:t>
            </a:r>
            <a:r>
              <a:rPr lang="en-US" baseline="30000" dirty="0"/>
              <a:t>1</a:t>
            </a:r>
          </a:p>
          <a:p>
            <a:pPr algn="ctr"/>
            <a:endParaRPr lang="en-US" dirty="0"/>
          </a:p>
          <a:p>
            <a:pPr algn="ctr"/>
            <a:r>
              <a:rPr lang="en-US" baseline="30000" dirty="0"/>
              <a:t>1</a:t>
            </a:r>
            <a:r>
              <a:rPr lang="en-US" dirty="0"/>
              <a:t>University of Alabama in Huntsville, AL, USA</a:t>
            </a:r>
          </a:p>
          <a:p>
            <a:pPr algn="ctr"/>
            <a:r>
              <a:rPr lang="en-US" baseline="30000" dirty="0"/>
              <a:t>2</a:t>
            </a:r>
            <a:r>
              <a:rPr lang="en-US" dirty="0"/>
              <a:t>McLeod Software Corporation, Birmingham, AL, USA</a:t>
            </a:r>
          </a:p>
          <a:p>
            <a:pPr algn="ctr"/>
            <a:r>
              <a:rPr lang="en-US" baseline="30000" dirty="0"/>
              <a:t>3</a:t>
            </a:r>
            <a:r>
              <a:rPr lang="en-US" dirty="0"/>
              <a:t>University of Alabama in Birmingham, AL 35294, USA</a:t>
            </a:r>
          </a:p>
        </p:txBody>
      </p:sp>
      <p:sp>
        <p:nvSpPr>
          <p:cNvPr id="5" name="AutoShape 2" descr="UAH Logo 2013 - Present">
            <a:extLst>
              <a:ext uri="{FF2B5EF4-FFF2-40B4-BE49-F238E27FC236}">
                <a16:creationId xmlns:a16="http://schemas.microsoft.com/office/drawing/2014/main" id="{C10A3642-36B3-344A-8EAE-26D97EBCC6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A7B6319D-9D2F-9341-AEA1-AB07DAF3E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15" y="160223"/>
            <a:ext cx="2369657" cy="125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icture containing clipart&#10;&#10;Description automatically generated">
            <a:extLst>
              <a:ext uri="{FF2B5EF4-FFF2-40B4-BE49-F238E27FC236}">
                <a16:creationId xmlns:a16="http://schemas.microsoft.com/office/drawing/2014/main" id="{0570F567-A847-C344-B64F-B10C33D5C4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3882" y="160223"/>
            <a:ext cx="2079371" cy="121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125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0F2F518-962C-9F40-8B9C-B874A9DE78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938" y="504129"/>
            <a:ext cx="5318818" cy="590388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DD17F9C-268E-2548-92C4-563E807D708C}"/>
              </a:ext>
            </a:extLst>
          </p:cNvPr>
          <p:cNvSpPr txBox="1">
            <a:spLocks/>
          </p:cNvSpPr>
          <p:nvPr/>
        </p:nvSpPr>
        <p:spPr>
          <a:xfrm>
            <a:off x="366496" y="163107"/>
            <a:ext cx="9273363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Ensemble modeling with GCS uncertainties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723FAA-690F-974F-A6D1-800FC0111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550" y="1243987"/>
            <a:ext cx="5672513" cy="43700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935612-86C4-E541-B662-534D63A27874}"/>
              </a:ext>
            </a:extLst>
          </p:cNvPr>
          <p:cNvSpPr txBox="1"/>
          <p:nvPr/>
        </p:nvSpPr>
        <p:spPr>
          <a:xfrm>
            <a:off x="4357877" y="6223351"/>
            <a:ext cx="2744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Singh et al 2022, submitted</a:t>
            </a:r>
          </a:p>
        </p:txBody>
      </p:sp>
    </p:spTree>
    <p:extLst>
      <p:ext uri="{BB962C8B-B14F-4D97-AF65-F5344CB8AC3E}">
        <p14:creationId xmlns:p14="http://schemas.microsoft.com/office/powerpoint/2010/main" val="1190251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D2ED456-57DE-DE41-968B-C29A81256234}"/>
              </a:ext>
            </a:extLst>
          </p:cNvPr>
          <p:cNvSpPr txBox="1">
            <a:spLocks/>
          </p:cNvSpPr>
          <p:nvPr/>
        </p:nvSpPr>
        <p:spPr>
          <a:xfrm>
            <a:off x="366496" y="163107"/>
            <a:ext cx="9273363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Using HI data to track ICMEs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E54A56-D3ED-2945-B59B-097AC4D72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442513" y="-396362"/>
            <a:ext cx="3804392" cy="49233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01A659-66BE-0F4F-96B9-0FAA3F09E8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436996" y="2740625"/>
            <a:ext cx="3804392" cy="4923331"/>
          </a:xfrm>
          <a:prstGeom prst="rect">
            <a:avLst/>
          </a:prstGeom>
        </p:spPr>
      </p:pic>
      <p:pic>
        <p:nvPicPr>
          <p:cNvPr id="9" name="Content Placeholder 4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7009540B-9437-6948-9DA5-97D7D9739B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05" y="1549720"/>
            <a:ext cx="5727895" cy="4019073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1CF6FAF-FE90-6F40-B173-F0B6EECAEF55}"/>
              </a:ext>
            </a:extLst>
          </p:cNvPr>
          <p:cNvSpPr txBox="1"/>
          <p:nvPr/>
        </p:nvSpPr>
        <p:spPr>
          <a:xfrm>
            <a:off x="616218" y="5742878"/>
            <a:ext cx="5985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Tracking of a CME in the heliosphere with heliospheric imagers (HI) onboard STEREO A. (Credit: NASA)</a:t>
            </a:r>
          </a:p>
        </p:txBody>
      </p:sp>
    </p:spTree>
    <p:extLst>
      <p:ext uri="{BB962C8B-B14F-4D97-AF65-F5344CB8AC3E}">
        <p14:creationId xmlns:p14="http://schemas.microsoft.com/office/powerpoint/2010/main" val="17405794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D2ED456-57DE-DE41-968B-C29A81256234}"/>
              </a:ext>
            </a:extLst>
          </p:cNvPr>
          <p:cNvSpPr txBox="1">
            <a:spLocks/>
          </p:cNvSpPr>
          <p:nvPr/>
        </p:nvSpPr>
        <p:spPr>
          <a:xfrm>
            <a:off x="366496" y="163107"/>
            <a:ext cx="9273363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Using HI data to compare ensemble members with observations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E54A56-D3ED-2945-B59B-097AC4D72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78277" y="-396362"/>
            <a:ext cx="3804392" cy="49233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01A659-66BE-0F4F-96B9-0FAA3F09E8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72760" y="2642149"/>
            <a:ext cx="3804392" cy="4923331"/>
          </a:xfrm>
          <a:prstGeom prst="rect">
            <a:avLst/>
          </a:prstGeom>
        </p:spPr>
      </p:pic>
      <p:pic>
        <p:nvPicPr>
          <p:cNvPr id="13" name="Picture 12" descr="Chart&#10;&#10;Description automatically generated">
            <a:extLst>
              <a:ext uri="{FF2B5EF4-FFF2-40B4-BE49-F238E27FC236}">
                <a16:creationId xmlns:a16="http://schemas.microsoft.com/office/drawing/2014/main" id="{936FFD63-CCFA-CB46-95FE-5F7E6DD188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912" y="884378"/>
            <a:ext cx="4565943" cy="2742308"/>
          </a:xfrm>
          <a:prstGeom prst="rect">
            <a:avLst/>
          </a:prstGeom>
        </p:spPr>
      </p:pic>
      <p:pic>
        <p:nvPicPr>
          <p:cNvPr id="15" name="Picture 14" descr="Chart, line chart&#10;&#10;Description automatically generated">
            <a:extLst>
              <a:ext uri="{FF2B5EF4-FFF2-40B4-BE49-F238E27FC236}">
                <a16:creationId xmlns:a16="http://schemas.microsoft.com/office/drawing/2014/main" id="{33A9E1CE-4473-7649-96AB-A43024583F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912" y="3831136"/>
            <a:ext cx="4565943" cy="274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0570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B6EC35-C822-0B4D-B168-7238047C80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3369" y="1484947"/>
            <a:ext cx="4907316" cy="38881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05FDF3-1988-9C48-A224-F7992B86FC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802" y="1484947"/>
            <a:ext cx="4907318" cy="388810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0889641-08BB-EE48-B963-F3ADA30CD44F}"/>
              </a:ext>
            </a:extLst>
          </p:cNvPr>
          <p:cNvSpPr txBox="1">
            <a:spLocks/>
          </p:cNvSpPr>
          <p:nvPr/>
        </p:nvSpPr>
        <p:spPr>
          <a:xfrm>
            <a:off x="366496" y="163107"/>
            <a:ext cx="9273363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Using HI data to compare ensemble members with observations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DA3393-3AFA-314F-A559-36E2824CD113}"/>
              </a:ext>
            </a:extLst>
          </p:cNvPr>
          <p:cNvSpPr txBox="1"/>
          <p:nvPr/>
        </p:nvSpPr>
        <p:spPr>
          <a:xfrm>
            <a:off x="2581876" y="5776285"/>
            <a:ext cx="1085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STEREO 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8B785E-87AE-8A49-A644-564BF6CB7EBD}"/>
              </a:ext>
            </a:extLst>
          </p:cNvPr>
          <p:cNvSpPr txBox="1"/>
          <p:nvPr/>
        </p:nvSpPr>
        <p:spPr>
          <a:xfrm>
            <a:off x="8008450" y="5776285"/>
            <a:ext cx="1077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STEREO B</a:t>
            </a:r>
          </a:p>
        </p:txBody>
      </p:sp>
    </p:spTree>
    <p:extLst>
      <p:ext uri="{BB962C8B-B14F-4D97-AF65-F5344CB8AC3E}">
        <p14:creationId xmlns:p14="http://schemas.microsoft.com/office/powerpoint/2010/main" val="8902738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1C2BB6-2738-7D46-B57E-463A620FA5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84947"/>
            <a:ext cx="4907318" cy="38881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BC1A88-1917-294F-9EF4-FA765D80ED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79" y="1484947"/>
            <a:ext cx="4907318" cy="388810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494E5BE-C9B4-7A42-B2E9-1912409B10AA}"/>
              </a:ext>
            </a:extLst>
          </p:cNvPr>
          <p:cNvSpPr txBox="1">
            <a:spLocks/>
          </p:cNvSpPr>
          <p:nvPr/>
        </p:nvSpPr>
        <p:spPr>
          <a:xfrm>
            <a:off x="366496" y="163107"/>
            <a:ext cx="9273363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Using HI data to compare ensemble members with observations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6437D6-0557-C043-95C8-81E202314F39}"/>
              </a:ext>
            </a:extLst>
          </p:cNvPr>
          <p:cNvSpPr txBox="1"/>
          <p:nvPr/>
        </p:nvSpPr>
        <p:spPr>
          <a:xfrm>
            <a:off x="2581876" y="5776285"/>
            <a:ext cx="1085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STEREO 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44F062-00D6-1648-9F4E-CFA53EE04E59}"/>
              </a:ext>
            </a:extLst>
          </p:cNvPr>
          <p:cNvSpPr txBox="1"/>
          <p:nvPr/>
        </p:nvSpPr>
        <p:spPr>
          <a:xfrm>
            <a:off x="8008450" y="5776285"/>
            <a:ext cx="1077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STEREO B</a:t>
            </a:r>
          </a:p>
        </p:txBody>
      </p:sp>
    </p:spTree>
    <p:extLst>
      <p:ext uri="{BB962C8B-B14F-4D97-AF65-F5344CB8AC3E}">
        <p14:creationId xmlns:p14="http://schemas.microsoft.com/office/powerpoint/2010/main" val="19021628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1C2BB6-2738-7D46-B57E-463A620FA5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1588756"/>
            <a:ext cx="4907318" cy="36804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BC1A88-1917-294F-9EF4-FA765D80ED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9779" y="1588756"/>
            <a:ext cx="4907318" cy="368048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494E5BE-C9B4-7A42-B2E9-1912409B10AA}"/>
              </a:ext>
            </a:extLst>
          </p:cNvPr>
          <p:cNvSpPr txBox="1">
            <a:spLocks/>
          </p:cNvSpPr>
          <p:nvPr/>
        </p:nvSpPr>
        <p:spPr>
          <a:xfrm>
            <a:off x="366496" y="163107"/>
            <a:ext cx="9273363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Using HI data to compare ensemble members with observations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6437D6-0557-C043-95C8-81E202314F39}"/>
              </a:ext>
            </a:extLst>
          </p:cNvPr>
          <p:cNvSpPr txBox="1"/>
          <p:nvPr/>
        </p:nvSpPr>
        <p:spPr>
          <a:xfrm>
            <a:off x="2581876" y="5776285"/>
            <a:ext cx="1085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STEREO 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44F062-00D6-1648-9F4E-CFA53EE04E59}"/>
              </a:ext>
            </a:extLst>
          </p:cNvPr>
          <p:cNvSpPr txBox="1"/>
          <p:nvPr/>
        </p:nvSpPr>
        <p:spPr>
          <a:xfrm>
            <a:off x="8008450" y="5776285"/>
            <a:ext cx="1077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STEREO B</a:t>
            </a:r>
          </a:p>
        </p:txBody>
      </p:sp>
    </p:spTree>
    <p:extLst>
      <p:ext uri="{BB962C8B-B14F-4D97-AF65-F5344CB8AC3E}">
        <p14:creationId xmlns:p14="http://schemas.microsoft.com/office/powerpoint/2010/main" val="31914603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1C2BB6-2738-7D46-B57E-463A620FA5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1588756"/>
            <a:ext cx="4907317" cy="36804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BC1A88-1917-294F-9EF4-FA765D80ED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9779" y="1588756"/>
            <a:ext cx="4907317" cy="368048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494E5BE-C9B4-7A42-B2E9-1912409B10AA}"/>
              </a:ext>
            </a:extLst>
          </p:cNvPr>
          <p:cNvSpPr txBox="1">
            <a:spLocks/>
          </p:cNvSpPr>
          <p:nvPr/>
        </p:nvSpPr>
        <p:spPr>
          <a:xfrm>
            <a:off x="366496" y="163107"/>
            <a:ext cx="9273363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Using HI data to compare ensemble members with observations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6437D6-0557-C043-95C8-81E202314F39}"/>
              </a:ext>
            </a:extLst>
          </p:cNvPr>
          <p:cNvSpPr txBox="1"/>
          <p:nvPr/>
        </p:nvSpPr>
        <p:spPr>
          <a:xfrm>
            <a:off x="2581876" y="5776285"/>
            <a:ext cx="1085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STEREO 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44F062-00D6-1648-9F4E-CFA53EE04E59}"/>
              </a:ext>
            </a:extLst>
          </p:cNvPr>
          <p:cNvSpPr txBox="1"/>
          <p:nvPr/>
        </p:nvSpPr>
        <p:spPr>
          <a:xfrm>
            <a:off x="8008450" y="5776285"/>
            <a:ext cx="1077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STEREO B</a:t>
            </a:r>
          </a:p>
        </p:txBody>
      </p:sp>
    </p:spTree>
    <p:extLst>
      <p:ext uri="{BB962C8B-B14F-4D97-AF65-F5344CB8AC3E}">
        <p14:creationId xmlns:p14="http://schemas.microsoft.com/office/powerpoint/2010/main" val="37653828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1C2BB6-2738-7D46-B57E-463A620FA5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1588756"/>
            <a:ext cx="4907317" cy="36804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BC1A88-1917-294F-9EF4-FA765D80ED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9779" y="1588756"/>
            <a:ext cx="4907317" cy="368048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494E5BE-C9B4-7A42-B2E9-1912409B10AA}"/>
              </a:ext>
            </a:extLst>
          </p:cNvPr>
          <p:cNvSpPr txBox="1">
            <a:spLocks/>
          </p:cNvSpPr>
          <p:nvPr/>
        </p:nvSpPr>
        <p:spPr>
          <a:xfrm>
            <a:off x="366496" y="163107"/>
            <a:ext cx="9273363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Using HI data to compare ensemble members with observations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6437D6-0557-C043-95C8-81E202314F39}"/>
              </a:ext>
            </a:extLst>
          </p:cNvPr>
          <p:cNvSpPr txBox="1"/>
          <p:nvPr/>
        </p:nvSpPr>
        <p:spPr>
          <a:xfrm>
            <a:off x="2581876" y="5776285"/>
            <a:ext cx="1085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STEREO 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44F062-00D6-1648-9F4E-CFA53EE04E59}"/>
              </a:ext>
            </a:extLst>
          </p:cNvPr>
          <p:cNvSpPr txBox="1"/>
          <p:nvPr/>
        </p:nvSpPr>
        <p:spPr>
          <a:xfrm>
            <a:off x="8008450" y="5776285"/>
            <a:ext cx="1077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STEREO 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B3E9A1-E270-154C-9E5C-1862C971DC42}"/>
              </a:ext>
            </a:extLst>
          </p:cNvPr>
          <p:cNvSpPr txBox="1"/>
          <p:nvPr/>
        </p:nvSpPr>
        <p:spPr>
          <a:xfrm>
            <a:off x="9310250" y="6145617"/>
            <a:ext cx="261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Results from holdout data</a:t>
            </a:r>
          </a:p>
        </p:txBody>
      </p:sp>
    </p:spTree>
    <p:extLst>
      <p:ext uri="{BB962C8B-B14F-4D97-AF65-F5344CB8AC3E}">
        <p14:creationId xmlns:p14="http://schemas.microsoft.com/office/powerpoint/2010/main" val="27584810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494E5BE-C9B4-7A42-B2E9-1912409B10AA}"/>
              </a:ext>
            </a:extLst>
          </p:cNvPr>
          <p:cNvSpPr txBox="1">
            <a:spLocks/>
          </p:cNvSpPr>
          <p:nvPr/>
        </p:nvSpPr>
        <p:spPr>
          <a:xfrm>
            <a:off x="366496" y="163107"/>
            <a:ext cx="9273363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Results with Lasso regression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09F6A00-A7EC-6745-B30F-F2A92172B0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4322586"/>
              </p:ext>
            </p:extLst>
          </p:nvPr>
        </p:nvGraphicFramePr>
        <p:xfrm>
          <a:off x="1727841" y="1626566"/>
          <a:ext cx="8736318" cy="36862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72258">
                  <a:extLst>
                    <a:ext uri="{9D8B030D-6E8A-4147-A177-3AD203B41FA5}">
                      <a16:colId xmlns:a16="http://schemas.microsoft.com/office/drawing/2014/main" val="2185927772"/>
                    </a:ext>
                  </a:extLst>
                </a:gridCol>
                <a:gridCol w="2422315">
                  <a:extLst>
                    <a:ext uri="{9D8B030D-6E8A-4147-A177-3AD203B41FA5}">
                      <a16:colId xmlns:a16="http://schemas.microsoft.com/office/drawing/2014/main" val="2602510864"/>
                    </a:ext>
                  </a:extLst>
                </a:gridCol>
                <a:gridCol w="2317799">
                  <a:extLst>
                    <a:ext uri="{9D8B030D-6E8A-4147-A177-3AD203B41FA5}">
                      <a16:colId xmlns:a16="http://schemas.microsoft.com/office/drawing/2014/main" val="2295756561"/>
                    </a:ext>
                  </a:extLst>
                </a:gridCol>
                <a:gridCol w="2323946">
                  <a:extLst>
                    <a:ext uri="{9D8B030D-6E8A-4147-A177-3AD203B41FA5}">
                      <a16:colId xmlns:a16="http://schemas.microsoft.com/office/drawing/2014/main" val="1291532842"/>
                    </a:ext>
                  </a:extLst>
                </a:gridCol>
              </a:tblGrid>
              <a:tr h="72842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CME date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Absolute error in travel time of seed ensemble member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Absolute error  in travel time with Lasso regression (Both STEREO A and B)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Absolute error  in travel time with Lasso regression (Only STEREO A)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387779890"/>
                  </a:ext>
                </a:extLst>
              </a:tr>
              <a:tr h="32362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8/1/10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3.9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3.7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7.2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042871362"/>
                  </a:ext>
                </a:extLst>
              </a:tr>
              <a:tr h="32362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9/6/11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15.0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9.3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14.7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284539977"/>
                  </a:ext>
                </a:extLst>
              </a:tr>
              <a:tr h="32362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9/13/11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15.2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1.3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0.3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584198541"/>
                  </a:ext>
                </a:extLst>
              </a:tr>
              <a:tr h="32362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1/19/12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3.7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6.8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7.9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098592892"/>
                  </a:ext>
                </a:extLst>
              </a:tr>
              <a:tr h="32362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7/12/12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0.9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1.8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2.5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269025598"/>
                  </a:ext>
                </a:extLst>
              </a:tr>
              <a:tr h="32362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9/28/12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9.1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2.0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8.0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758344317"/>
                  </a:ext>
                </a:extLst>
              </a:tr>
              <a:tr h="323622">
                <a:tc>
                  <a:txBody>
                    <a:bodyPr/>
                    <a:lstStyle/>
                    <a:p>
                      <a:pPr algn="l"/>
                      <a:endParaRPr lang="en-US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/>
                      <a:endParaRPr lang="en-US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/>
                      <a:endParaRPr lang="en-US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259633608"/>
                  </a:ext>
                </a:extLst>
              </a:tr>
              <a:tr h="32362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Average (MAE)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8.0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4.1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6.8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8426216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68902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494E5BE-C9B4-7A42-B2E9-1912409B10AA}"/>
              </a:ext>
            </a:extLst>
          </p:cNvPr>
          <p:cNvSpPr txBox="1">
            <a:spLocks/>
          </p:cNvSpPr>
          <p:nvPr/>
        </p:nvSpPr>
        <p:spPr>
          <a:xfrm>
            <a:off x="366496" y="163107"/>
            <a:ext cx="9273363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Results with dense neural networks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09F6A00-A7EC-6745-B30F-F2A92172B0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9335217"/>
              </p:ext>
            </p:extLst>
          </p:nvPr>
        </p:nvGraphicFramePr>
        <p:xfrm>
          <a:off x="1727841" y="1626566"/>
          <a:ext cx="8736318" cy="34119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72258">
                  <a:extLst>
                    <a:ext uri="{9D8B030D-6E8A-4147-A177-3AD203B41FA5}">
                      <a16:colId xmlns:a16="http://schemas.microsoft.com/office/drawing/2014/main" val="2185927772"/>
                    </a:ext>
                  </a:extLst>
                </a:gridCol>
                <a:gridCol w="2422315">
                  <a:extLst>
                    <a:ext uri="{9D8B030D-6E8A-4147-A177-3AD203B41FA5}">
                      <a16:colId xmlns:a16="http://schemas.microsoft.com/office/drawing/2014/main" val="2602510864"/>
                    </a:ext>
                  </a:extLst>
                </a:gridCol>
                <a:gridCol w="2317799">
                  <a:extLst>
                    <a:ext uri="{9D8B030D-6E8A-4147-A177-3AD203B41FA5}">
                      <a16:colId xmlns:a16="http://schemas.microsoft.com/office/drawing/2014/main" val="2295756561"/>
                    </a:ext>
                  </a:extLst>
                </a:gridCol>
                <a:gridCol w="2323946">
                  <a:extLst>
                    <a:ext uri="{9D8B030D-6E8A-4147-A177-3AD203B41FA5}">
                      <a16:colId xmlns:a16="http://schemas.microsoft.com/office/drawing/2014/main" val="1291532842"/>
                    </a:ext>
                  </a:extLst>
                </a:gridCol>
              </a:tblGrid>
              <a:tr h="72842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CME date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Error in travel time of seed ensemble member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Absolute error  in travel time with NNs (Both STEREO A and B)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Absolute error  in travel time with NNs (Only STEREO A)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387779890"/>
                  </a:ext>
                </a:extLst>
              </a:tr>
              <a:tr h="32362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8/1/10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3.9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1.5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2.5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042871362"/>
                  </a:ext>
                </a:extLst>
              </a:tr>
              <a:tr h="32362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9/6/11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15.0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13.2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10.4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284539977"/>
                  </a:ext>
                </a:extLst>
              </a:tr>
              <a:tr h="32362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9/13/11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15.2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5.2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3.9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584198541"/>
                  </a:ext>
                </a:extLst>
              </a:tr>
              <a:tr h="32362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1/19/12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3.7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4.9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5.4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098592892"/>
                  </a:ext>
                </a:extLst>
              </a:tr>
              <a:tr h="32362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7/12/12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0.9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0.4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1.7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269025598"/>
                  </a:ext>
                </a:extLst>
              </a:tr>
              <a:tr h="32362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9/28/12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9.1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4.8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5.1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758344317"/>
                  </a:ext>
                </a:extLst>
              </a:tr>
              <a:tr h="323622"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259633608"/>
                  </a:ext>
                </a:extLst>
              </a:tr>
              <a:tr h="32362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Average (MAE)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8.0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5.0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4.8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8426216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4882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295B7D4-4D16-4853-9CB8-E63C52F5BFA3}"/>
              </a:ext>
            </a:extLst>
          </p:cNvPr>
          <p:cNvSpPr txBox="1">
            <a:spLocks/>
          </p:cNvSpPr>
          <p:nvPr/>
        </p:nvSpPr>
        <p:spPr>
          <a:xfrm>
            <a:off x="366496" y="163107"/>
            <a:ext cx="9273363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Table of contents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4D73F9-018F-EC4A-BD95-C5E36F4451D5}"/>
              </a:ext>
            </a:extLst>
          </p:cNvPr>
          <p:cNvSpPr txBox="1"/>
          <p:nvPr/>
        </p:nvSpPr>
        <p:spPr>
          <a:xfrm>
            <a:off x="737033" y="1913607"/>
            <a:ext cx="10717934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MHD simulations of flux rope-based CMEs in data driven solar wind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Constraining flux rope model with observations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Uncertainty quantification in CME fittings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Ensemble modeling of CMEs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Comparing ensembles with HI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Improving the arrival time of CMEs by using above comparison and ML techniques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Conclusions </a:t>
            </a:r>
          </a:p>
        </p:txBody>
      </p:sp>
    </p:spTree>
    <p:extLst>
      <p:ext uri="{BB962C8B-B14F-4D97-AF65-F5344CB8AC3E}">
        <p14:creationId xmlns:p14="http://schemas.microsoft.com/office/powerpoint/2010/main" val="21232584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494E5BE-C9B4-7A42-B2E9-1912409B10AA}"/>
              </a:ext>
            </a:extLst>
          </p:cNvPr>
          <p:cNvSpPr txBox="1">
            <a:spLocks/>
          </p:cNvSpPr>
          <p:nvPr/>
        </p:nvSpPr>
        <p:spPr>
          <a:xfrm>
            <a:off x="366496" y="163107"/>
            <a:ext cx="9273363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Conclusions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D01017-291F-EB4F-807C-AC59F8950AB1}"/>
              </a:ext>
            </a:extLst>
          </p:cNvPr>
          <p:cNvSpPr txBox="1"/>
          <p:nvPr/>
        </p:nvSpPr>
        <p:spPr>
          <a:xfrm>
            <a:off x="616688" y="1052624"/>
            <a:ext cx="1066445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constant turn flux rope model can be used to perform data constrained simulations of the CMEs in the inner heliosphere.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arrival time predictions with only seed ensemble member had mean absolute error (MAE) of 8 </a:t>
            </a:r>
            <a:r>
              <a:rPr lang="en-US" dirty="0" err="1"/>
              <a:t>hr</a:t>
            </a:r>
            <a:r>
              <a:rPr lang="en-US" dirty="0"/>
              <a:t> for our 6 considered CMEs.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error is better than the currently used models with tend to have MAE &gt; 12 </a:t>
            </a:r>
            <a:r>
              <a:rPr lang="en-US" dirty="0" err="1"/>
              <a:t>hr</a:t>
            </a:r>
            <a:r>
              <a:rPr lang="en-US" dirty="0"/>
              <a:t> (Riley et al 2017)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MEA can be further improved by comparing ensemble members with HI data.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Lasso regression improved MAE to 4.1 </a:t>
            </a:r>
            <a:r>
              <a:rPr lang="en-US" dirty="0" err="1"/>
              <a:t>hr</a:t>
            </a:r>
            <a:r>
              <a:rPr lang="en-US" dirty="0"/>
              <a:t> when using both STEREO A and STEREO B HI data.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Lasso regression improved MAE to 6.8 </a:t>
            </a:r>
            <a:r>
              <a:rPr lang="en-US" dirty="0" err="1"/>
              <a:t>hr</a:t>
            </a:r>
            <a:r>
              <a:rPr lang="en-US" dirty="0"/>
              <a:t> when using only STEREO A HI data.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NNs improved MAE to 5.0 </a:t>
            </a:r>
            <a:r>
              <a:rPr lang="en-US" dirty="0" err="1"/>
              <a:t>hr</a:t>
            </a:r>
            <a:r>
              <a:rPr lang="en-US" dirty="0"/>
              <a:t> when using both STEREO A and STEREO B HI data.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NNs improved MAE to 4.8 </a:t>
            </a:r>
            <a:r>
              <a:rPr lang="en-US" dirty="0" err="1"/>
              <a:t>hr</a:t>
            </a:r>
            <a:r>
              <a:rPr lang="en-US" dirty="0"/>
              <a:t> when using only STEREO A HI data.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Therefore, this method can be used for downstream updating of the CME arrival time predictions.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4857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494E5BE-C9B4-7A42-B2E9-1912409B10AA}"/>
              </a:ext>
            </a:extLst>
          </p:cNvPr>
          <p:cNvSpPr txBox="1">
            <a:spLocks/>
          </p:cNvSpPr>
          <p:nvPr/>
        </p:nvSpPr>
        <p:spPr>
          <a:xfrm>
            <a:off x="366496" y="163107"/>
            <a:ext cx="9273363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Conclusions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B4081E-BEAD-F249-AEC6-22DBAAC84786}"/>
              </a:ext>
            </a:extLst>
          </p:cNvPr>
          <p:cNvSpPr txBox="1"/>
          <p:nvPr/>
        </p:nvSpPr>
        <p:spPr>
          <a:xfrm>
            <a:off x="616688" y="1052624"/>
            <a:ext cx="1066445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constant turn flux rope model can be used to perform data constrained simulations of the CMEs in the inner heliosphere.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arrival time predictions with only seed ensemble member had mean absolute error (MAE) of 8 </a:t>
            </a:r>
            <a:r>
              <a:rPr lang="en-US" dirty="0" err="1"/>
              <a:t>hr</a:t>
            </a:r>
            <a:r>
              <a:rPr lang="en-US" dirty="0"/>
              <a:t> for our 6 considered CMEs.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error is better than the currently used models with tend to have MAE &gt; 12 </a:t>
            </a:r>
            <a:r>
              <a:rPr lang="en-US" dirty="0" err="1"/>
              <a:t>hr</a:t>
            </a:r>
            <a:r>
              <a:rPr lang="en-US" dirty="0"/>
              <a:t> (Riley et al 2017)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MEA can be further improved by comparing ensemble members with HI data.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Lasso regression improved MAE to 4.1 </a:t>
            </a:r>
            <a:r>
              <a:rPr lang="en-US" dirty="0" err="1"/>
              <a:t>hr</a:t>
            </a:r>
            <a:r>
              <a:rPr lang="en-US" dirty="0"/>
              <a:t> when using both STEREO A and STEREO B HI data.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Lasso regression improved MAE to 6.8 </a:t>
            </a:r>
            <a:r>
              <a:rPr lang="en-US" dirty="0" err="1"/>
              <a:t>hr</a:t>
            </a:r>
            <a:r>
              <a:rPr lang="en-US" dirty="0"/>
              <a:t> when using only STEREO A HI data.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NNs improved MAE to 5.0 </a:t>
            </a:r>
            <a:r>
              <a:rPr lang="en-US" dirty="0" err="1"/>
              <a:t>hr</a:t>
            </a:r>
            <a:r>
              <a:rPr lang="en-US" dirty="0"/>
              <a:t> when using both STEREO A and STEREO B HI data.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NNs improved MAE to 4.8 </a:t>
            </a:r>
            <a:r>
              <a:rPr lang="en-US" dirty="0" err="1"/>
              <a:t>hr</a:t>
            </a:r>
            <a:r>
              <a:rPr lang="en-US" dirty="0"/>
              <a:t> when using only STEREO A HI data.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Therefore, this method can be used for downstream updating of the CME arrival time predictions.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C56BF1-EECB-B643-8447-587A2AD18B0E}"/>
              </a:ext>
            </a:extLst>
          </p:cNvPr>
          <p:cNvSpPr txBox="1"/>
          <p:nvPr/>
        </p:nvSpPr>
        <p:spPr>
          <a:xfrm>
            <a:off x="9122736" y="5821487"/>
            <a:ext cx="15674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028186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580F92-3EB4-4C64-B343-63B6A1E4B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5873" y="1517968"/>
            <a:ext cx="5540999" cy="4673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5E2B7B-1DEE-4842-B332-01604493591C}"/>
              </a:ext>
            </a:extLst>
          </p:cNvPr>
          <p:cNvSpPr txBox="1"/>
          <p:nvPr/>
        </p:nvSpPr>
        <p:spPr>
          <a:xfrm>
            <a:off x="533575" y="1654165"/>
            <a:ext cx="502394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Simulations using Multi Scale Fluid Kinetic Simulation Suite (MS-FLUKSS, Pogorelov 2014).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MS-FLUKSS is used to solve ideal MHD equations in a fully spherical grid, with AMR capability.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inner boundary is provided by semi-empirical Wang-Sheeley-</a:t>
            </a:r>
            <a:r>
              <a:rPr lang="en-US" sz="2000" dirty="0" err="1"/>
              <a:t>Arge</a:t>
            </a:r>
            <a:r>
              <a:rPr lang="en-US" sz="2000" dirty="0"/>
              <a:t> (WSA) corona model.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WSA model is driven by photospheric magnetic field observations in the form of synchronic magnetograms.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This results in a time-dependent inner boundary in our inner heliosphere model.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A907E5-13B4-45DF-9CF1-FC65D1212E44}"/>
              </a:ext>
            </a:extLst>
          </p:cNvPr>
          <p:cNvSpPr txBox="1"/>
          <p:nvPr/>
        </p:nvSpPr>
        <p:spPr>
          <a:xfrm>
            <a:off x="9072880" y="6006902"/>
            <a:ext cx="1799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Singh et al 2020b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295B7D4-4D16-4853-9CB8-E63C52F5BFA3}"/>
              </a:ext>
            </a:extLst>
          </p:cNvPr>
          <p:cNvSpPr txBox="1">
            <a:spLocks/>
          </p:cNvSpPr>
          <p:nvPr/>
        </p:nvSpPr>
        <p:spPr>
          <a:xfrm>
            <a:off x="366496" y="163107"/>
            <a:ext cx="9273363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Data driven solar wind simulations</a:t>
            </a:r>
          </a:p>
        </p:txBody>
      </p:sp>
    </p:spTree>
    <p:extLst>
      <p:ext uri="{BB962C8B-B14F-4D97-AF65-F5344CB8AC3E}">
        <p14:creationId xmlns:p14="http://schemas.microsoft.com/office/powerpoint/2010/main" val="4264348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B1E839D-B7A5-4CF8-B0DA-DA56B8141778}"/>
              </a:ext>
            </a:extLst>
          </p:cNvPr>
          <p:cNvSpPr txBox="1"/>
          <p:nvPr/>
        </p:nvSpPr>
        <p:spPr>
          <a:xfrm>
            <a:off x="9168102" y="6144698"/>
            <a:ext cx="2744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Singh et al 2022, submitted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1FFCDF1-CE4B-4393-A967-D8046175B848}"/>
              </a:ext>
            </a:extLst>
          </p:cNvPr>
          <p:cNvSpPr txBox="1">
            <a:spLocks/>
          </p:cNvSpPr>
          <p:nvPr/>
        </p:nvSpPr>
        <p:spPr>
          <a:xfrm>
            <a:off x="366496" y="163107"/>
            <a:ext cx="11308053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Using a constant turn flux rope model in CME simulations 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829734D3-5EEF-7347-A4A3-143BCABBE0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548" y="3450943"/>
            <a:ext cx="3245713" cy="2882261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489F0FBD-9015-7649-85B4-89754E78B8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55009"/>
            <a:ext cx="2732811" cy="2428572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D05ECB1A-5DDB-B846-966F-2D6F780634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407" y="755009"/>
            <a:ext cx="2732811" cy="2428572"/>
          </a:xfrm>
          <a:prstGeom prst="rect">
            <a:avLst/>
          </a:prstGeo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4C25DB51-F645-A44F-8B77-7B6FA6134B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955" y="3447103"/>
            <a:ext cx="3245713" cy="28822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55A5C3-936E-F249-9BDB-CA9ECA6E0093}"/>
              </a:ext>
            </a:extLst>
          </p:cNvPr>
          <p:cNvSpPr txBox="1"/>
          <p:nvPr/>
        </p:nvSpPr>
        <p:spPr>
          <a:xfrm>
            <a:off x="9168102" y="1507630"/>
            <a:ext cx="21886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initial structure of the constant turn flux rope model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AE78CF-9CBE-6042-BC63-B56936BDF945}"/>
              </a:ext>
            </a:extLst>
          </p:cNvPr>
          <p:cNvSpPr txBox="1"/>
          <p:nvPr/>
        </p:nvSpPr>
        <p:spPr>
          <a:xfrm>
            <a:off x="9260201" y="4565067"/>
            <a:ext cx="27440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The flux rope 30 hours after the initial insertion</a:t>
            </a:r>
          </a:p>
        </p:txBody>
      </p:sp>
    </p:spTree>
    <p:extLst>
      <p:ext uri="{BB962C8B-B14F-4D97-AF65-F5344CB8AC3E}">
        <p14:creationId xmlns:p14="http://schemas.microsoft.com/office/powerpoint/2010/main" val="3155555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679587-8CE4-40A0-B69A-ECD0395860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2805" y="2243771"/>
            <a:ext cx="3977640" cy="237045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Speed: 1265 km/s</a:t>
            </a:r>
          </a:p>
          <a:p>
            <a:r>
              <a:rPr lang="en-US" dirty="0"/>
              <a:t>Direction: S12W08</a:t>
            </a:r>
          </a:p>
          <a:p>
            <a:r>
              <a:rPr lang="en-US" dirty="0"/>
              <a:t>Orientation: 53</a:t>
            </a:r>
            <a:r>
              <a:rPr lang="en-US" baseline="30000" dirty="0"/>
              <a:t>0</a:t>
            </a:r>
          </a:p>
          <a:p>
            <a:r>
              <a:rPr lang="en-US" dirty="0"/>
              <a:t>Aspect Ratio: 0.5</a:t>
            </a:r>
          </a:p>
          <a:p>
            <a:r>
              <a:rPr lang="en-US" dirty="0"/>
              <a:t>Half angle: 33</a:t>
            </a:r>
            <a:r>
              <a:rPr lang="en-US" baseline="30000" dirty="0"/>
              <a:t>0</a:t>
            </a:r>
          </a:p>
          <a:p>
            <a:r>
              <a:rPr lang="en-US" dirty="0"/>
              <a:t>Mass: 1.6 x 10</a:t>
            </a:r>
            <a:r>
              <a:rPr lang="en-US" baseline="30000" dirty="0"/>
              <a:t>16</a:t>
            </a:r>
            <a:r>
              <a:rPr lang="en-US" dirty="0"/>
              <a:t> gm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49A543-6C87-480B-83E0-DFB086855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2320" y="1407790"/>
            <a:ext cx="6073930" cy="40424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8AAC6C-8DCC-4829-ACC3-9BC913AA9668}"/>
              </a:ext>
            </a:extLst>
          </p:cNvPr>
          <p:cNvSpPr txBox="1"/>
          <p:nvPr/>
        </p:nvSpPr>
        <p:spPr>
          <a:xfrm>
            <a:off x="6440919" y="5444254"/>
            <a:ext cx="4916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GCS fitting of 12 July 2012 CME (Singh et al 2020a)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36A7F3B-2106-4A0B-9E92-7A012BFBE54E}"/>
              </a:ext>
            </a:extLst>
          </p:cNvPr>
          <p:cNvSpPr txBox="1">
            <a:spLocks/>
          </p:cNvSpPr>
          <p:nvPr/>
        </p:nvSpPr>
        <p:spPr>
          <a:xfrm>
            <a:off x="366496" y="163107"/>
            <a:ext cx="11191095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Constraining model with observations</a:t>
            </a:r>
          </a:p>
        </p:txBody>
      </p:sp>
    </p:spTree>
    <p:extLst>
      <p:ext uri="{BB962C8B-B14F-4D97-AF65-F5344CB8AC3E}">
        <p14:creationId xmlns:p14="http://schemas.microsoft.com/office/powerpoint/2010/main" val="4149626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6B99087-1AAE-4C37-99A6-8B705C5174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840" y="2827323"/>
            <a:ext cx="6549851" cy="3689750"/>
          </a:xfr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86FB6BD-CDCD-4779-A41F-14BF3CDE152A}"/>
              </a:ext>
            </a:extLst>
          </p:cNvPr>
          <p:cNvGrpSpPr/>
          <p:nvPr/>
        </p:nvGrpSpPr>
        <p:grpSpPr>
          <a:xfrm>
            <a:off x="6545761" y="712382"/>
            <a:ext cx="5279743" cy="2249861"/>
            <a:chOff x="14212005" y="5107495"/>
            <a:chExt cx="13942503" cy="651067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903FA44-6358-443C-BB5A-F5632A24D339}"/>
                </a:ext>
              </a:extLst>
            </p:cNvPr>
            <p:cNvGrpSpPr/>
            <p:nvPr/>
          </p:nvGrpSpPr>
          <p:grpSpPr>
            <a:xfrm>
              <a:off x="14212005" y="5107495"/>
              <a:ext cx="13942503" cy="4611216"/>
              <a:chOff x="0" y="0"/>
              <a:chExt cx="19013805" cy="732790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B5088D10-08EE-4727-B14F-161EDE46BF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15100" y="12700"/>
                <a:ext cx="6003925" cy="73152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21970C48-42BF-4C2A-9834-F89D80762A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5400"/>
                <a:ext cx="5943600" cy="72898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B61CA8C-25EC-45AE-91EB-69B8E074AC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055600" y="0"/>
                <a:ext cx="5958205" cy="73152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3056E4F-5F72-4A5C-853B-8F802A733A0A}"/>
                </a:ext>
              </a:extLst>
            </p:cNvPr>
            <p:cNvSpPr txBox="1"/>
            <p:nvPr/>
          </p:nvSpPr>
          <p:spPr>
            <a:xfrm>
              <a:off x="15909070" y="9839985"/>
              <a:ext cx="10422073" cy="1778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25" dirty="0"/>
                <a:t>CME flux rope eruption mechanism (Klein et al 2018)</a:t>
              </a:r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1E52E796-D525-463B-B0EF-EEF210E0614F}"/>
              </a:ext>
            </a:extLst>
          </p:cNvPr>
          <p:cNvSpPr txBox="1">
            <a:spLocks/>
          </p:cNvSpPr>
          <p:nvPr/>
        </p:nvSpPr>
        <p:spPr>
          <a:xfrm>
            <a:off x="366496" y="163107"/>
            <a:ext cx="9273363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Constraining model with observations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B6F053-8342-45CB-A027-6160A8C54872}"/>
              </a:ext>
            </a:extLst>
          </p:cNvPr>
          <p:cNvSpPr txBox="1"/>
          <p:nvPr/>
        </p:nvSpPr>
        <p:spPr>
          <a:xfrm>
            <a:off x="7801407" y="6154755"/>
            <a:ext cx="1387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Credit: NASA</a:t>
            </a:r>
          </a:p>
        </p:txBody>
      </p:sp>
    </p:spTree>
    <p:extLst>
      <p:ext uri="{BB962C8B-B14F-4D97-AF65-F5344CB8AC3E}">
        <p14:creationId xmlns:p14="http://schemas.microsoft.com/office/powerpoint/2010/main" val="2884547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60326D8-0C84-4BAF-8C98-C3DE34C7FD5F}"/>
              </a:ext>
            </a:extLst>
          </p:cNvPr>
          <p:cNvSpPr txBox="1"/>
          <p:nvPr/>
        </p:nvSpPr>
        <p:spPr>
          <a:xfrm>
            <a:off x="1641817" y="5958430"/>
            <a:ext cx="2744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Singh et al 2022, submitted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22BA86-ADFC-44FD-9A98-37B991FA7736}"/>
              </a:ext>
            </a:extLst>
          </p:cNvPr>
          <p:cNvSpPr txBox="1"/>
          <p:nvPr/>
        </p:nvSpPr>
        <p:spPr>
          <a:xfrm>
            <a:off x="121920" y="1158241"/>
            <a:ext cx="45131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Arrival time error: ~1 </a:t>
            </a:r>
            <a:r>
              <a:rPr lang="en-US" dirty="0" err="1"/>
              <a:t>hrs</a:t>
            </a:r>
            <a:endParaRPr lang="en-US" dirty="0"/>
          </a:p>
          <a:p>
            <a:endParaRPr lang="en-US" dirty="0"/>
          </a:p>
          <a:p>
            <a:r>
              <a:rPr lang="en-US" dirty="0"/>
              <a:t>Arrival time and magnetic field predictions are much more accurate than previous studies of the same event with different flux rope models and data constraining techniques (Shen et al 2014, </a:t>
            </a:r>
            <a:r>
              <a:rPr lang="en-US" dirty="0" err="1"/>
              <a:t>Scolini</a:t>
            </a:r>
            <a:r>
              <a:rPr lang="en-US" dirty="0"/>
              <a:t> et al 2019, Singh et al 2020)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310ADB8-E586-48F6-84CE-2B0E221D240D}"/>
              </a:ext>
            </a:extLst>
          </p:cNvPr>
          <p:cNvSpPr txBox="1">
            <a:spLocks/>
          </p:cNvSpPr>
          <p:nvPr/>
        </p:nvSpPr>
        <p:spPr>
          <a:xfrm>
            <a:off x="366496" y="163107"/>
            <a:ext cx="11584499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12 July 2012 CME simulation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101A89-4D44-C643-B872-5C439D4F8B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579" y="712382"/>
            <a:ext cx="4231858" cy="5386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477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DD17F9C-268E-2548-92C4-563E807D708C}"/>
              </a:ext>
            </a:extLst>
          </p:cNvPr>
          <p:cNvSpPr txBox="1">
            <a:spLocks/>
          </p:cNvSpPr>
          <p:nvPr/>
        </p:nvSpPr>
        <p:spPr>
          <a:xfrm>
            <a:off x="366496" y="163107"/>
            <a:ext cx="9273363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Quantifying Uncertainties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07A8123-68B6-6E41-9E77-EB6A682FA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2805" y="2243771"/>
            <a:ext cx="3977640" cy="237045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Speed: 1265 km/s</a:t>
            </a:r>
          </a:p>
          <a:p>
            <a:r>
              <a:rPr lang="en-US" dirty="0"/>
              <a:t>Direction: S12W08</a:t>
            </a:r>
          </a:p>
          <a:p>
            <a:r>
              <a:rPr lang="en-US" dirty="0"/>
              <a:t>Orientation: 53</a:t>
            </a:r>
            <a:r>
              <a:rPr lang="en-US" baseline="30000" dirty="0"/>
              <a:t>0</a:t>
            </a:r>
          </a:p>
          <a:p>
            <a:r>
              <a:rPr lang="en-US" dirty="0"/>
              <a:t>Aspect Ratio: 0.5</a:t>
            </a:r>
          </a:p>
          <a:p>
            <a:r>
              <a:rPr lang="en-US" dirty="0"/>
              <a:t>Half angle: 33</a:t>
            </a:r>
            <a:r>
              <a:rPr lang="en-US" baseline="30000" dirty="0"/>
              <a:t>0</a:t>
            </a:r>
          </a:p>
          <a:p>
            <a:r>
              <a:rPr lang="en-US" dirty="0"/>
              <a:t>Mass: 1.6 x 10</a:t>
            </a:r>
            <a:r>
              <a:rPr lang="en-US" baseline="30000" dirty="0"/>
              <a:t>16</a:t>
            </a:r>
            <a:r>
              <a:rPr lang="en-US" dirty="0"/>
              <a:t> gm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DEB9ADB-528A-014F-A77D-BDD1D99B3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2320" y="1407790"/>
            <a:ext cx="6073930" cy="40424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B18DBBB-9F23-7944-A7B2-AF87E3563F29}"/>
              </a:ext>
            </a:extLst>
          </p:cNvPr>
          <p:cNvSpPr txBox="1"/>
          <p:nvPr/>
        </p:nvSpPr>
        <p:spPr>
          <a:xfrm>
            <a:off x="6440919" y="5444254"/>
            <a:ext cx="4916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GCS fitting of 12 July 2012 CME (Singh et al 2020a)</a:t>
            </a:r>
          </a:p>
        </p:txBody>
      </p:sp>
    </p:spTree>
    <p:extLst>
      <p:ext uri="{BB962C8B-B14F-4D97-AF65-F5344CB8AC3E}">
        <p14:creationId xmlns:p14="http://schemas.microsoft.com/office/powerpoint/2010/main" val="3602341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DD17F9C-268E-2548-92C4-563E807D708C}"/>
              </a:ext>
            </a:extLst>
          </p:cNvPr>
          <p:cNvSpPr txBox="1">
            <a:spLocks/>
          </p:cNvSpPr>
          <p:nvPr/>
        </p:nvSpPr>
        <p:spPr>
          <a:xfrm>
            <a:off x="366496" y="163107"/>
            <a:ext cx="9273363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Quantifying Uncertainties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07A8123-68B6-6E41-9E77-EB6A682FA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2805" y="2243771"/>
            <a:ext cx="3977640" cy="237045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Speed: 1265 km/s</a:t>
            </a:r>
          </a:p>
          <a:p>
            <a:r>
              <a:rPr lang="en-US" dirty="0"/>
              <a:t>Direction: S12W08</a:t>
            </a:r>
          </a:p>
          <a:p>
            <a:r>
              <a:rPr lang="en-US" dirty="0"/>
              <a:t>Orientation: 53</a:t>
            </a:r>
            <a:r>
              <a:rPr lang="en-US" baseline="30000" dirty="0"/>
              <a:t>0</a:t>
            </a:r>
          </a:p>
          <a:p>
            <a:r>
              <a:rPr lang="en-US" dirty="0"/>
              <a:t>Aspect Ratio: 0.5</a:t>
            </a:r>
          </a:p>
          <a:p>
            <a:r>
              <a:rPr lang="en-US" dirty="0"/>
              <a:t>Half angle: 33</a:t>
            </a:r>
            <a:r>
              <a:rPr lang="en-US" baseline="30000" dirty="0"/>
              <a:t>0</a:t>
            </a:r>
          </a:p>
          <a:p>
            <a:r>
              <a:rPr lang="en-US" dirty="0"/>
              <a:t>Mass: 1.6 x 10</a:t>
            </a:r>
            <a:r>
              <a:rPr lang="en-US" baseline="30000" dirty="0"/>
              <a:t>16</a:t>
            </a:r>
            <a:r>
              <a:rPr lang="en-US" dirty="0"/>
              <a:t> gm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DEB9ADB-528A-014F-A77D-BDD1D99B3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2320" y="1407790"/>
            <a:ext cx="6073930" cy="40424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B18DBBB-9F23-7944-A7B2-AF87E3563F29}"/>
              </a:ext>
            </a:extLst>
          </p:cNvPr>
          <p:cNvSpPr txBox="1"/>
          <p:nvPr/>
        </p:nvSpPr>
        <p:spPr>
          <a:xfrm>
            <a:off x="6440919" y="5444254"/>
            <a:ext cx="4916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GCS fitting of 12 July 2012 CME (Singh et al 2020a)</a:t>
            </a: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73EC6648-7200-3049-8978-689CCECBA629}"/>
              </a:ext>
            </a:extLst>
          </p:cNvPr>
          <p:cNvSpPr/>
          <p:nvPr/>
        </p:nvSpPr>
        <p:spPr>
          <a:xfrm>
            <a:off x="3646449" y="2243771"/>
            <a:ext cx="245327" cy="1882180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382D36A-700C-FD42-8395-66330083389D}"/>
                  </a:ext>
                </a:extLst>
              </p:cNvPr>
              <p:cNvSpPr txBox="1"/>
              <p:nvPr/>
            </p:nvSpPr>
            <p:spPr>
              <a:xfrm>
                <a:off x="4074161" y="3000195"/>
                <a:ext cx="5352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??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382D36A-700C-FD42-8395-6633008338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4161" y="3000195"/>
                <a:ext cx="535258" cy="369332"/>
              </a:xfrm>
              <a:prstGeom prst="rect">
                <a:avLst/>
              </a:prstGeom>
              <a:blipFill>
                <a:blip r:embed="rId3"/>
                <a:stretch>
                  <a:fillRect r="-18605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4F239FD1-BAB4-AF4A-8DB2-8BC0470AF78B}"/>
              </a:ext>
            </a:extLst>
          </p:cNvPr>
          <p:cNvSpPr txBox="1"/>
          <p:nvPr/>
        </p:nvSpPr>
        <p:spPr>
          <a:xfrm>
            <a:off x="366496" y="5218771"/>
            <a:ext cx="49167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estimated the subjective uncertainties in GCS speed, latitude, longitude, and orientation by comparing GCS fitting results of common CMEs in 6 catalogs and published lists of GCS fittings.</a:t>
            </a:r>
          </a:p>
        </p:txBody>
      </p:sp>
    </p:spTree>
    <p:extLst>
      <p:ext uri="{BB962C8B-B14F-4D97-AF65-F5344CB8AC3E}">
        <p14:creationId xmlns:p14="http://schemas.microsoft.com/office/powerpoint/2010/main" val="14006622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8913</TotalTime>
  <Words>1064</Words>
  <Application>Microsoft Macintosh PowerPoint</Application>
  <PresentationFormat>Widescreen</PresentationFormat>
  <Paragraphs>177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Cambria Math</vt:lpstr>
      <vt:lpstr>Office Theme</vt:lpstr>
      <vt:lpstr>Improving the Arrival Time Prediction of CMEs using MHD Ensemble Modeling, HI data, and Machine Learning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Talwinder Singh</dc:creator>
  <cp:lastModifiedBy>Talwinder Singh</cp:lastModifiedBy>
  <cp:revision>39</cp:revision>
  <dcterms:created xsi:type="dcterms:W3CDTF">2021-03-15T17:01:33Z</dcterms:created>
  <dcterms:modified xsi:type="dcterms:W3CDTF">2022-03-23T16:49:09Z</dcterms:modified>
</cp:coreProperties>
</file>