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270" r:id="rId3"/>
    <p:sldId id="516" r:id="rId4"/>
    <p:sldId id="271" r:id="rId5"/>
    <p:sldId id="510" r:id="rId6"/>
    <p:sldId id="272" r:id="rId7"/>
    <p:sldId id="509" r:id="rId8"/>
    <p:sldId id="511" r:id="rId9"/>
    <p:sldId id="520" r:id="rId10"/>
    <p:sldId id="513" r:id="rId11"/>
    <p:sldId id="527" r:id="rId12"/>
    <p:sldId id="515" r:id="rId13"/>
    <p:sldId id="514" r:id="rId14"/>
    <p:sldId id="522" r:id="rId15"/>
    <p:sldId id="521" r:id="rId16"/>
    <p:sldId id="526" r:id="rId17"/>
    <p:sldId id="275" r:id="rId18"/>
    <p:sldId id="523" r:id="rId19"/>
    <p:sldId id="524" r:id="rId20"/>
    <p:sldId id="525" r:id="rId21"/>
    <p:sldId id="517" r:id="rId22"/>
    <p:sldId id="528" r:id="rId23"/>
    <p:sldId id="257" r:id="rId24"/>
    <p:sldId id="258" r:id="rId25"/>
    <p:sldId id="266" r:id="rId26"/>
    <p:sldId id="259" r:id="rId27"/>
    <p:sldId id="260" r:id="rId28"/>
    <p:sldId id="261" r:id="rId29"/>
    <p:sldId id="262" r:id="rId30"/>
    <p:sldId id="263" r:id="rId31"/>
    <p:sldId id="264" r:id="rId32"/>
    <p:sldId id="519" r:id="rId33"/>
    <p:sldId id="268" r:id="rId34"/>
    <p:sldId id="269" r:id="rId35"/>
    <p:sldId id="267" r:id="rId36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orbel" panose="020B0503020204020204" pitchFamily="34" charset="0"/>
      <p:regular r:id="rId44"/>
      <p:bold r:id="rId45"/>
      <p:italic r:id="rId46"/>
      <p:boldItalic r:id="rId47"/>
    </p:embeddedFont>
    <p:embeddedFont>
      <p:font typeface="Open Sans" panose="020B0606030504020204" pitchFamily="34" charset="0"/>
      <p:regular r:id="rId48"/>
      <p:bold r:id="rId49"/>
      <p:italic r:id="rId50"/>
      <p:boldItalic r:id="rId51"/>
    </p:embeddedFont>
    <p:embeddedFont>
      <p:font typeface="Verdana" panose="020B0604030504040204" pitchFamily="3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9631EE3-4B1D-4EFB-8C24-971E1728F062}">
  <a:tblStyle styleId="{99631EE3-4B1D-4EFB-8C24-971E1728F06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022"/>
    <p:restoredTop sz="79005"/>
  </p:normalViewPr>
  <p:slideViewPr>
    <p:cSldViewPr snapToGrid="0" snapToObjects="1">
      <p:cViewPr varScale="1">
        <p:scale>
          <a:sx n="53" d="100"/>
          <a:sy n="53" d="100"/>
        </p:scale>
        <p:origin x="176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Mean wait: 4.83 hrs. Approximately 72,000 accepted flares.</a:t>
            </a:r>
            <a:br>
              <a:rPr lang="en"/>
            </a:br>
            <a:r>
              <a:rPr lang="en"/>
              <a:t>Bayesian Blocks decomposition of flare firing rate. Mean block length is 24 days, which is on the order of solar rotational period (previous research has thought this is a reasonable timescale for assuming the processes are stationary).  Variance of the rate corresponding to solar cycle is easily visible.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04607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5424d616d_1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45424d616d_1_6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BB WTD is the ‘analytic’ distribution given the bayesian block decomposition given in Wheatland (2002).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stationary Poisson distribution uses the mean firing rate given earlier.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Discrepancy at small waiting time possibly due to observational problems differentiating flare(Wheatland 2002)</a:t>
            </a:r>
            <a:endParaRPr/>
          </a:p>
        </p:txBody>
      </p:sp>
      <p:sp>
        <p:nvSpPr>
          <p:cNvPr id="147" name="Google Shape;147;g45424d616d_1_6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5424d616d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g45424d616d_1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g45424d616d_1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5ce638756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5ce638756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Significance (solid blue line) vs look ahead for the entire period (1974-2018). The dashed red line is shown at a significance of 3, illustrating that significant information persists to a look ahead of 6. </a:t>
            </a:r>
            <a:r>
              <a:rPr lang="en">
                <a:solidFill>
                  <a:schemeClr val="dk1"/>
                </a:solidFill>
              </a:rPr>
              <a:t>Mean wait: 4.83 hrs. So memory is significant on the order of 30 hours.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55848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ce6ef2c6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ce6ef2c6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Top: </a:t>
            </a:r>
            <a:r>
              <a:rPr lang="en" dirty="0">
                <a:solidFill>
                  <a:schemeClr val="dk1"/>
                </a:solidFill>
              </a:rPr>
              <a:t> Slices of the contour centered at solar Max.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Bottom: Slices of the contour centered at solar Min. Note that the number of data points in the windows for solar min is much less, resulting in poorer statistics/significance.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42D7D-7070-EF42-AE11-1A3413EF7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CB5C1A-EBCE-3746-9985-5BCE023CF3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5998B-A60E-4941-8409-630B68581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3AC77-D9B7-7B47-97AD-29EA5C49B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17849-9724-6E4C-B16B-6A5AED7CC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54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AF2E-6D6F-484C-B3DF-32F6FFDCD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B3551-DCE1-6040-8009-CA26F0BFA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75AFC-3D41-EC41-8E80-65B009D4C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F6066-0EFD-114A-8B4E-CBFEBC17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BD5A7-47CF-924D-B5A8-D7977ED2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74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B8624B-BE50-A043-A41F-65F3314D99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AFE764-AE5C-9F4C-ABCC-012456A75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55C23-0696-3D4E-BBB7-607EC5072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2C217-77F1-9045-B1AF-8F402C736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118EE-8B8D-2849-AA23-1558658CE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26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7844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BA7A9-4337-4D4E-B5EA-55BF3FEF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AFD61-5A21-EA4A-8FDA-71DD10248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83388-27BC-E645-B88A-0C0400A61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C2633-295A-F248-8129-584121860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EF73C-AFA2-0046-8953-E41C0C9B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2180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2087-BE68-3D4F-AF7A-BD76A8E01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4E2F4-3D1B-7741-B79A-51A0286EB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6911A-459F-164F-A67B-023D61E03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84930-710C-3F41-826A-8A1C6665E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12D93-9B1D-FB4E-A6B2-7997E6A5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37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D5000-8D7C-2E4B-8986-C18EC882C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72AA9-56A6-E242-9B20-823EEF644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AEB822-E372-DB4F-9C25-FF12D40ADA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5F531-620B-244B-9BCE-84FB90D7F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D914E6-060E-5D4B-8D6D-034C609FB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0337F3-28C2-0044-9582-683EF319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6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C4563-B392-234E-88FA-1A98541E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FE4BB-3B69-6146-8083-A52C29495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4D80C-867D-4A46-BE20-DFDD7C3D3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10364D-061F-4045-B029-ABECC919B5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020FC5-FA40-8049-BFED-A23B826905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9DFA6-5331-9F44-BBA2-5B2DBAA4C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F759BE-C9DF-DA4D-A6B9-7B3278100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5410E6-D7EC-7849-B3D3-839A79241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33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A6E67-24DA-2D45-8ED8-74F89DA2B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6F6A2F-321A-6D4B-9C15-B82D7F203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40CDC-2DFA-5646-B07E-CAF8E41B7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EF0208-E381-274F-9B12-B3182531E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67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109D4F-02CA-1047-8AC5-0C874DF65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D2EC10-D33D-8648-A805-474241E0D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D4884-5503-3242-A54A-9A4A337B5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7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337AC-3340-7C49-AED1-636D07F35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FFDDB-38E2-E844-B157-090BD3846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A422F-47F4-264A-A561-283E88322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03683E-919F-114B-BB45-E599A23DB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C64AD-5299-6B44-A40F-94B596A86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23B22A-35D5-D749-9605-41DC6C3F6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9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6F99C-DB7E-9B45-B1BE-91A16A8A6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FB6CB9-4F63-3549-B986-C8AD24C7B6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C9236E-7DDD-6D4B-8B28-AFF971D9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11426E-756F-384A-A7B2-F186FF86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10195-34A5-514F-A2F0-7D8B1BBC9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2B0A6-ABBF-1443-B0A7-7C4B3DF6F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0763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18EAF-6DB9-2A40-B670-41BFF521B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EB510-CA44-5245-8796-F8963E458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C7CB9-1303-9142-827D-19B01CC7A4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7545E-8347-AC41-9671-F7CB805269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BC302-B8BD-8D4A-806B-F26CA6B93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9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https://lh3.googleusercontent.com/hSr6fu8LSu08HCSQ9iwJfSxlxxLD1V7OxO2gdicWCUa-tyVqP4QCq_tbmpTQ6itf6FWtAz2iHLAuWMlepWWN3U-apqKibtx0NcnMRzAZOimWf9KU0ns_Zy6d8E8mX9t8mFh10Rw1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https://lh4.googleusercontent.com/AyhxsfzZb_4FJiTyu5RvpDmYCBe7Rhpcc25Ol5Q-J8qsM4ObigUos_s2wxXb366JZiCXcXvYFSPIoOorKuo62tkvVhzqHlidureG_yzdGEXy7QaLcau38H7KsTDRP_xHoAe2IvEo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https://lh5.googleusercontent.com/oBmi12j5cuQ_H2odUjwIwdsOVoBkOQyP7Wq6LpahHnRSMD4ZfweyxU-K_flsx1ghlGGeVYDA924zuZgQpfpN1zCjfNG9reRMWHB0PihZHgWnaXqp_ZFzPXL2K5S1-bFlZmC4A_7C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https://lh5.googleusercontent.com/57K0V31DaVGuZMn2Pf2Bh-d0LvmIl1KW_e2B9i_5-Eda9DBoUMMerYyRw6PIt7p5ovm1oy5ngM-jhN1j4c-vMEi9qPIQtVxRVTB3jEEQLE8ojKP1eNRcIO1_6uoMRJGvLTQCk14N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https://lh4.googleusercontent.com/O_QzYtAR2KjhZDhZKOaP6lfFCK8odVaI3dCg0q2s20vYWIUuxr4P9ucB5qFYUtoPVhDRtGKTzDQD__3dxn2VzO2WEydqD-nXkUxcNoBMwBj6norL1bLms2tNySlb_uEdDiTySc15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https://lh6.googleusercontent.com/0qcSyK7jlivriJ_8jGHSX5cAnccxIAKjhBlRRVT8sy0s0yDYhfk5oceQtIUMHwo9aWboWTsHzqRuWWvDHg4te0vux_CI68BvfKBRxqQmzGDrvQGpUEf0lZXWW57ktEN5LCvhaFks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EBD2ADC-DED4-A94C-8275-3414BE9F1F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-14288" y="-400058"/>
            <a:ext cx="12210099" cy="7632700"/>
          </a:xfrm>
          <a:prstGeom prst="rect">
            <a:avLst/>
          </a:prstGeom>
        </p:spPr>
      </p:pic>
      <p:sp>
        <p:nvSpPr>
          <p:cNvPr id="89" name="Google Shape;89;p13"/>
          <p:cNvSpPr txBox="1">
            <a:spLocks noGrp="1"/>
          </p:cNvSpPr>
          <p:nvPr>
            <p:ph type="ctrTitle"/>
          </p:nvPr>
        </p:nvSpPr>
        <p:spPr>
          <a:xfrm>
            <a:off x="780064" y="1627818"/>
            <a:ext cx="10631837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dirty="0"/>
              <a:t>Information Horizon of Flares and Magnetic Active Regions</a:t>
            </a:r>
            <a:endParaRPr sz="3600" dirty="0">
              <a:solidFill>
                <a:srgbClr val="15537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"/>
          </p:nvPr>
        </p:nvSpPr>
        <p:spPr>
          <a:xfrm>
            <a:off x="2895600" y="44958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SzPts val="2000"/>
            </a:pP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Jay R Johnson, Elmer Rivera, Carson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O’Ffill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, Jonathan Homan, Jesse Snelling, Simon Wing,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Mausumi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Dikpati</a:t>
            </a:r>
            <a:endParaRPr sz="2000" baseline="30000" dirty="0">
              <a:latin typeface="Verdana"/>
              <a:ea typeface="Verdana"/>
              <a:cs typeface="Verdana"/>
              <a:sym typeface="Verdana"/>
            </a:endParaRPr>
          </a:p>
          <a:p>
            <a:pPr>
              <a:spcBef>
                <a:spcPts val="0"/>
              </a:spcBef>
              <a:buSzPts val="2000"/>
            </a:pPr>
            <a:endParaRPr sz="2000" baseline="30000" dirty="0">
              <a:latin typeface="Verdana"/>
              <a:ea typeface="Verdana"/>
              <a:cs typeface="Verdana"/>
              <a:sym typeface="Verdana"/>
            </a:endParaRPr>
          </a:p>
          <a:p>
            <a:pPr>
              <a:spcBef>
                <a:spcPts val="650"/>
              </a:spcBef>
              <a:buSzPts val="1300"/>
            </a:pPr>
            <a:r>
              <a:rPr lang="en-US" sz="1300" i="1" dirty="0">
                <a:latin typeface="Verdana"/>
                <a:ea typeface="Verdana"/>
                <a:cs typeface="Verdana"/>
                <a:sym typeface="Verdana"/>
              </a:rPr>
              <a:t>Andrews University</a:t>
            </a:r>
            <a:endParaRPr sz="1300" i="1" dirty="0">
              <a:latin typeface="Verdana"/>
              <a:ea typeface="Verdana"/>
              <a:cs typeface="Verdana"/>
              <a:sym typeface="Verdana"/>
            </a:endParaRPr>
          </a:p>
          <a:p>
            <a:pPr>
              <a:spcBef>
                <a:spcPts val="650"/>
              </a:spcBef>
              <a:buSzPts val="1300"/>
            </a:pPr>
            <a:r>
              <a:rPr lang="en-US" sz="1300" i="1" dirty="0">
                <a:latin typeface="Verdana"/>
                <a:ea typeface="Verdana"/>
                <a:cs typeface="Verdana"/>
                <a:sym typeface="Verdana"/>
              </a:rPr>
              <a:t>Applied Physics Laboratory, Johns Hopkins University</a:t>
            </a:r>
          </a:p>
          <a:p>
            <a:pPr>
              <a:spcBef>
                <a:spcPts val="650"/>
              </a:spcBef>
              <a:buSzPts val="1300"/>
            </a:pPr>
            <a:r>
              <a:rPr lang="en-US" sz="1300" i="1" dirty="0">
                <a:latin typeface="Verdana"/>
                <a:ea typeface="Verdana"/>
                <a:cs typeface="Verdana"/>
                <a:sym typeface="Verdana"/>
              </a:rPr>
              <a:t>UCAR/High Altitude Observatory</a:t>
            </a:r>
          </a:p>
          <a:p>
            <a:pPr>
              <a:spcBef>
                <a:spcPts val="650"/>
              </a:spcBef>
              <a:buSzPts val="1300"/>
            </a:pPr>
            <a:endParaRPr lang="en-US" sz="1300" i="1" dirty="0">
              <a:latin typeface="Verdana"/>
              <a:ea typeface="Verdana"/>
              <a:cs typeface="Verdana"/>
              <a:sym typeface="Verdana"/>
            </a:endParaRPr>
          </a:p>
          <a:p>
            <a:pPr>
              <a:spcBef>
                <a:spcPts val="650"/>
              </a:spcBef>
              <a:buSzPts val="1300"/>
            </a:pPr>
            <a:endParaRPr dirty="0"/>
          </a:p>
          <a:p>
            <a:pPr>
              <a:buSzPts val="2000"/>
            </a:pPr>
            <a:endParaRPr sz="2000" baseline="30000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4">
            <a:alphaModFix/>
          </a:blip>
          <a:srcRect b="24479"/>
          <a:stretch/>
        </p:blipFill>
        <p:spPr>
          <a:xfrm>
            <a:off x="1180252" y="378767"/>
            <a:ext cx="3430696" cy="4351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142652-7F6F-994F-88F1-A1D1B0B7979E}"/>
              </a:ext>
            </a:extLst>
          </p:cNvPr>
          <p:cNvSpPr/>
          <p:nvPr/>
        </p:nvSpPr>
        <p:spPr>
          <a:xfrm>
            <a:off x="9528620" y="352244"/>
            <a:ext cx="23871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</a:rPr>
              <a:t>March 23, 2022</a:t>
            </a:r>
            <a:endParaRPr lang="en-US" sz="2400" dirty="0"/>
          </a:p>
        </p:txBody>
      </p:sp>
      <p:pic>
        <p:nvPicPr>
          <p:cNvPr id="15" name="droppedImage.tiff">
            <a:extLst>
              <a:ext uri="{FF2B5EF4-FFF2-40B4-BE49-F238E27FC236}">
                <a16:creationId xmlns:a16="http://schemas.microsoft.com/office/drawing/2014/main" id="{479181FD-1329-C944-A7DB-905263739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2328" y="307798"/>
            <a:ext cx="2396802" cy="6603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A65E1AA-C100-BC41-B271-7527F4765904}"/>
              </a:ext>
            </a:extLst>
          </p:cNvPr>
          <p:cNvGrpSpPr/>
          <p:nvPr/>
        </p:nvGrpSpPr>
        <p:grpSpPr>
          <a:xfrm>
            <a:off x="571983" y="1792941"/>
            <a:ext cx="8922217" cy="4563035"/>
            <a:chOff x="571983" y="1792941"/>
            <a:chExt cx="8922217" cy="4563035"/>
          </a:xfrm>
        </p:grpSpPr>
        <p:pic>
          <p:nvPicPr>
            <p:cNvPr id="70" name="Google Shape;70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71983" y="1792941"/>
              <a:ext cx="8922217" cy="456303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2A797627-05F7-2B4E-981F-7B2EEFD2222C}"/>
                </a:ext>
              </a:extLst>
            </p:cNvPr>
            <p:cNvCxnSpPr>
              <a:cxnSpLocks/>
            </p:cNvCxnSpPr>
            <p:nvPr/>
          </p:nvCxnSpPr>
          <p:spPr>
            <a:xfrm>
              <a:off x="1727522" y="3825131"/>
              <a:ext cx="2091443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777EED-371B-714C-9230-474BB559C4DA}"/>
                </a:ext>
              </a:extLst>
            </p:cNvPr>
            <p:cNvSpPr txBox="1"/>
            <p:nvPr/>
          </p:nvSpPr>
          <p:spPr>
            <a:xfrm>
              <a:off x="2460994" y="3445475"/>
              <a:ext cx="3742102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dirty="0">
                  <a:solidFill>
                    <a:srgbClr val="92D050"/>
                  </a:solidFill>
                </a:rPr>
                <a:t>~30 hours (short term memory)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D7C13C-0D69-E94E-A814-61B6A98CBA7A}"/>
                </a:ext>
              </a:extLst>
            </p:cNvPr>
            <p:cNvSpPr txBox="1"/>
            <p:nvPr/>
          </p:nvSpPr>
          <p:spPr>
            <a:xfrm>
              <a:off x="6032078" y="4971903"/>
              <a:ext cx="2242922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dirty="0">
                  <a:solidFill>
                    <a:srgbClr val="C7491B"/>
                  </a:solidFill>
                </a:rPr>
                <a:t>3</a:t>
              </a:r>
              <a:r>
                <a:rPr lang="en-US" sz="1867" dirty="0">
                  <a:solidFill>
                    <a:srgbClr val="C7491B"/>
                  </a:solidFill>
                  <a:latin typeface="Symbol" pitchFamily="2" charset="2"/>
                </a:rPr>
                <a:t>s</a:t>
              </a:r>
              <a:r>
                <a:rPr lang="en-US" sz="1867" dirty="0">
                  <a:solidFill>
                    <a:srgbClr val="C7491B"/>
                  </a:solidFill>
                </a:rPr>
                <a:t> confidence level</a:t>
              </a: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A6DD2A37-BE75-7045-BC08-E9A301A3D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70C0"/>
                </a:solidFill>
              </a:rPr>
              <a:t>Significance of Difference of MI from Surrogates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044155-E05F-D548-8273-FDF1096AE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0896" y="2004776"/>
            <a:ext cx="3291104" cy="4351200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S =|MI-&lt;MI</a:t>
            </a:r>
            <a:r>
              <a:rPr lang="en-US" baseline="-25000" dirty="0"/>
              <a:t>S</a:t>
            </a:r>
            <a:r>
              <a:rPr lang="en-US" dirty="0"/>
              <a:t>&gt;|/</a:t>
            </a:r>
            <a:r>
              <a:rPr lang="en-US" dirty="0" err="1">
                <a:latin typeface="Symbol" pitchFamily="2" charset="2"/>
              </a:rPr>
              <a:t>s</a:t>
            </a:r>
            <a:r>
              <a:rPr lang="en-US" baseline="-25000" dirty="0" err="1"/>
              <a:t>S</a:t>
            </a:r>
            <a:r>
              <a:rPr lang="en-US" baseline="-25000" dirty="0"/>
              <a:t>  </a:t>
            </a:r>
          </a:p>
          <a:p>
            <a:pPr marL="50800" indent="0">
              <a:buNone/>
            </a:pPr>
            <a:r>
              <a:rPr lang="en-US" baseline="-25000" dirty="0"/>
              <a:t>   </a:t>
            </a:r>
          </a:p>
          <a:p>
            <a:pPr marL="50800" indent="0">
              <a:buNone/>
            </a:pPr>
            <a:r>
              <a:rPr lang="en-US" dirty="0"/>
              <a:t>S&gt;3 for ~30 hours</a:t>
            </a:r>
          </a:p>
          <a:p>
            <a:pPr marL="50800" indent="0">
              <a:buNone/>
            </a:pPr>
            <a:endParaRPr lang="en-US" dirty="0"/>
          </a:p>
          <a:p>
            <a:pPr marL="50800" indent="0">
              <a:buNone/>
            </a:pPr>
            <a:r>
              <a:rPr lang="en-US" dirty="0"/>
              <a:t>Suggests subsequent flares have dependence on timescale &lt; 1 day</a:t>
            </a:r>
          </a:p>
        </p:txBody>
      </p:sp>
    </p:spTree>
    <p:extLst>
      <p:ext uri="{BB962C8B-B14F-4D97-AF65-F5344CB8AC3E}">
        <p14:creationId xmlns:p14="http://schemas.microsoft.com/office/powerpoint/2010/main" val="2632656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617" y="0"/>
            <a:ext cx="1137076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634" y="3429001"/>
            <a:ext cx="11370735" cy="3428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63CE6-C88C-904C-839B-FE0C4CE42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89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Difference of CDF of Flares and Surrogates</a:t>
            </a:r>
            <a:br>
              <a:rPr lang="en-US" dirty="0"/>
            </a:br>
            <a:r>
              <a:rPr lang="en-US" dirty="0"/>
              <a:t>CDF(</a:t>
            </a:r>
            <a:r>
              <a:rPr lang="en-US" dirty="0" err="1"/>
              <a:t>Δ</a:t>
            </a:r>
            <a:r>
              <a:rPr lang="en-US" baseline="-25000" dirty="0" err="1"/>
              <a:t>n</a:t>
            </a:r>
            <a:r>
              <a:rPr lang="en-US" dirty="0"/>
              <a:t>, </a:t>
            </a:r>
            <a:r>
              <a:rPr lang="en-US" dirty="0" err="1"/>
              <a:t>Δ</a:t>
            </a:r>
            <a:r>
              <a:rPr lang="en-US" baseline="-25000" dirty="0" err="1"/>
              <a:t>n+p</a:t>
            </a:r>
            <a:r>
              <a:rPr lang="en-US" dirty="0"/>
              <a:t>) - CDF(</a:t>
            </a:r>
            <a:r>
              <a:rPr lang="en-US" dirty="0" err="1"/>
              <a:t>Δ</a:t>
            </a:r>
            <a:r>
              <a:rPr lang="en-US" baseline="-25000" dirty="0" err="1"/>
              <a:t>n</a:t>
            </a:r>
            <a:r>
              <a:rPr lang="en-US" dirty="0"/>
              <a:t>, </a:t>
            </a:r>
            <a:r>
              <a:rPr lang="en-US" dirty="0" err="1"/>
              <a:t>Δ</a:t>
            </a:r>
            <a:r>
              <a:rPr lang="en-US" baseline="-25000" dirty="0" err="1"/>
              <a:t>n+p</a:t>
            </a:r>
            <a:r>
              <a:rPr lang="en-US" dirty="0"/>
              <a:t>)</a:t>
            </a:r>
            <a:r>
              <a:rPr lang="en-US" baseline="-25000" dirty="0"/>
              <a:t>surrogates</a:t>
            </a:r>
          </a:p>
        </p:txBody>
      </p:sp>
      <p:pic>
        <p:nvPicPr>
          <p:cNvPr id="6" name="Content Placeholder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AF13231-C555-F34D-B400-A3960DD21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474" b="1"/>
          <a:stretch/>
        </p:blipFill>
        <p:spPr>
          <a:xfrm>
            <a:off x="1702380" y="1491107"/>
            <a:ext cx="8787240" cy="5001768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0669467-2373-CA4D-8E03-385AB893C1E4}"/>
              </a:ext>
            </a:extLst>
          </p:cNvPr>
          <p:cNvGrpSpPr/>
          <p:nvPr/>
        </p:nvGrpSpPr>
        <p:grpSpPr>
          <a:xfrm>
            <a:off x="2032499" y="1584410"/>
            <a:ext cx="2388636" cy="307777"/>
            <a:chOff x="2099388" y="1390260"/>
            <a:chExt cx="2388636" cy="3077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D33284B-711D-E642-856C-9483C0259A41}"/>
                </a:ext>
              </a:extLst>
            </p:cNvPr>
            <p:cNvSpPr/>
            <p:nvPr/>
          </p:nvSpPr>
          <p:spPr>
            <a:xfrm>
              <a:off x="2099388" y="1390260"/>
              <a:ext cx="2388636" cy="300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74F441-0A84-7841-ADE8-53F1F10FC831}"/>
                </a:ext>
              </a:extLst>
            </p:cNvPr>
            <p:cNvSpPr txBox="1"/>
            <p:nvPr/>
          </p:nvSpPr>
          <p:spPr>
            <a:xfrm>
              <a:off x="2537927" y="1390260"/>
              <a:ext cx="4603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p=1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0948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5689E4B-2DA3-5244-8910-6940256C6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of Flares </a:t>
            </a:r>
            <a:br>
              <a:rPr lang="en-US" dirty="0"/>
            </a:br>
            <a:r>
              <a:rPr lang="en-US" dirty="0"/>
              <a:t>CDF(</a:t>
            </a:r>
            <a:r>
              <a:rPr lang="en-US" dirty="0" err="1"/>
              <a:t>Δ</a:t>
            </a:r>
            <a:r>
              <a:rPr lang="en-US" baseline="-25000" dirty="0" err="1"/>
              <a:t>n</a:t>
            </a:r>
            <a:r>
              <a:rPr lang="en-US" dirty="0"/>
              <a:t>, Δ</a:t>
            </a:r>
            <a:r>
              <a:rPr lang="en-US" baseline="-25000" dirty="0"/>
              <a:t>n+p</a:t>
            </a:r>
            <a:r>
              <a:rPr lang="en-US" dirty="0"/>
              <a:t>,Δ</a:t>
            </a:r>
            <a:r>
              <a:rPr lang="en-US" baseline="-25000" dirty="0"/>
              <a:t>n+2p</a:t>
            </a:r>
            <a:r>
              <a:rPr lang="en-US" dirty="0"/>
              <a:t>) - CDF(</a:t>
            </a:r>
            <a:r>
              <a:rPr lang="en-US" dirty="0" err="1"/>
              <a:t>Δ</a:t>
            </a:r>
            <a:r>
              <a:rPr lang="en-US" baseline="-25000" dirty="0" err="1"/>
              <a:t>n</a:t>
            </a:r>
            <a:r>
              <a:rPr lang="en-US" dirty="0"/>
              <a:t>, </a:t>
            </a:r>
            <a:r>
              <a:rPr lang="en-US" dirty="0" err="1"/>
              <a:t>Δ</a:t>
            </a:r>
            <a:r>
              <a:rPr lang="en-US" baseline="-25000" dirty="0" err="1"/>
              <a:t>n+p</a:t>
            </a:r>
            <a:r>
              <a:rPr lang="en-US" dirty="0"/>
              <a:t>, Δ</a:t>
            </a:r>
            <a:r>
              <a:rPr lang="en-US" baseline="-25000" dirty="0"/>
              <a:t>n+2p</a:t>
            </a:r>
            <a:r>
              <a:rPr lang="en-US" dirty="0"/>
              <a:t>)</a:t>
            </a:r>
            <a:r>
              <a:rPr lang="en-US" baseline="-25000" dirty="0"/>
              <a:t>surrogates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88FBEFE-20E3-5841-BEC1-BF5FAA4B38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2899"/>
            <a:ext cx="5181600" cy="38767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0D6055-901D-DD4E-8913-942A63573D61}"/>
              </a:ext>
            </a:extLst>
          </p:cNvPr>
          <p:cNvSpPr txBox="1"/>
          <p:nvPr/>
        </p:nvSpPr>
        <p:spPr>
          <a:xfrm>
            <a:off x="6638544" y="2724912"/>
            <a:ext cx="5001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Consistent with about 10% of flares being clustered</a:t>
            </a:r>
          </a:p>
        </p:txBody>
      </p:sp>
    </p:spTree>
    <p:extLst>
      <p:ext uri="{BB962C8B-B14F-4D97-AF65-F5344CB8AC3E}">
        <p14:creationId xmlns:p14="http://schemas.microsoft.com/office/powerpoint/2010/main" val="4243569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EEF15-AAB3-2644-B82E-B833E6FE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Clusters in Data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2A5DE2A5-DE95-C04B-9391-6ABB0F1131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89670" y="1407523"/>
            <a:ext cx="8612660" cy="4862930"/>
          </a:xfrm>
        </p:spPr>
      </p:pic>
    </p:spTree>
    <p:extLst>
      <p:ext uri="{BB962C8B-B14F-4D97-AF65-F5344CB8AC3E}">
        <p14:creationId xmlns:p14="http://schemas.microsoft.com/office/powerpoint/2010/main" val="871422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5689E4B-2DA3-5244-8910-6940256C6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dirty="0"/>
              <a:t>Clustering of Flares </a:t>
            </a:r>
            <a:br>
              <a:rPr lang="en-US" dirty="0"/>
            </a:br>
            <a:r>
              <a:rPr lang="en-US" dirty="0"/>
              <a:t>CDF(</a:t>
            </a:r>
            <a:r>
              <a:rPr lang="en-US" dirty="0" err="1"/>
              <a:t>Δ</a:t>
            </a:r>
            <a:r>
              <a:rPr lang="en-US" baseline="-25000" dirty="0" err="1"/>
              <a:t>n</a:t>
            </a:r>
            <a:r>
              <a:rPr lang="en-US" dirty="0"/>
              <a:t>, Δ</a:t>
            </a:r>
            <a:r>
              <a:rPr lang="en-US" baseline="-25000" dirty="0"/>
              <a:t>n+p</a:t>
            </a:r>
            <a:r>
              <a:rPr lang="en-US" dirty="0"/>
              <a:t>,Δ</a:t>
            </a:r>
            <a:r>
              <a:rPr lang="en-US" baseline="-25000" dirty="0"/>
              <a:t>n+2p,</a:t>
            </a:r>
            <a:r>
              <a:rPr lang="en-US" dirty="0"/>
              <a:t>Δ</a:t>
            </a:r>
            <a:r>
              <a:rPr lang="en-US" baseline="-25000" dirty="0"/>
              <a:t>n+3p</a:t>
            </a:r>
            <a:r>
              <a:rPr lang="en-US" dirty="0"/>
              <a:t>)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88FBEFE-20E3-5841-BEC1-BF5FAA4B38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2899"/>
            <a:ext cx="5181600" cy="38767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0D6055-901D-DD4E-8913-942A63573D61}"/>
              </a:ext>
            </a:extLst>
          </p:cNvPr>
          <p:cNvSpPr txBox="1"/>
          <p:nvPr/>
        </p:nvSpPr>
        <p:spPr>
          <a:xfrm>
            <a:off x="6638544" y="2724912"/>
            <a:ext cx="5001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Consistent with about 10% of flares being clustered</a:t>
            </a:r>
          </a:p>
        </p:txBody>
      </p:sp>
      <p:pic>
        <p:nvPicPr>
          <p:cNvPr id="16" name="5-Dimension" descr="5-Dimension">
            <a:hlinkClick r:id="" action="ppaction://media"/>
            <a:extLst>
              <a:ext uri="{FF2B5EF4-FFF2-40B4-BE49-F238E27FC236}">
                <a16:creationId xmlns:a16="http://schemas.microsoft.com/office/drawing/2014/main" id="{DB5F9740-B7B8-654A-9A07-F651B2E2B2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" y="2062899"/>
            <a:ext cx="5257800" cy="394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2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4B6B7-F86B-8F4E-87A7-CE6827A53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CE289-B367-C646-84F3-94A9344AE78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F7F25-1CFA-5C48-A105-D9DA43B0240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7ADDA4-1406-DA4A-B641-96D5FC022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" y="-14068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126C94-A079-9B4F-97B3-81D6A8F1EC46}"/>
              </a:ext>
            </a:extLst>
          </p:cNvPr>
          <p:cNvSpPr txBox="1"/>
          <p:nvPr/>
        </p:nvSpPr>
        <p:spPr>
          <a:xfrm>
            <a:off x="711591" y="681037"/>
            <a:ext cx="3295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What about other stars?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17A85D-C109-B64E-B180-99E27542B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565" y="4133655"/>
            <a:ext cx="4241800" cy="1460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AE803C-8678-7048-83E7-9D66AA1AB152}"/>
              </a:ext>
            </a:extLst>
          </p:cNvPr>
          <p:cNvSpPr txBox="1"/>
          <p:nvPr/>
        </p:nvSpPr>
        <p:spPr>
          <a:xfrm>
            <a:off x="8609428" y="5767754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Basri</a:t>
            </a:r>
            <a:r>
              <a:rPr lang="en-US" dirty="0">
                <a:solidFill>
                  <a:schemeClr val="bg1"/>
                </a:solidFill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1411389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68E97-4098-9545-99F6-F2BFE48EA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to Sun-like star KIC 4749912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FB36D0-87D4-3B42-A8A1-81318FE77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1075" y="1999690"/>
            <a:ext cx="4277532" cy="4351200"/>
          </a:xfrm>
        </p:spPr>
        <p:txBody>
          <a:bodyPr/>
          <a:lstStyle/>
          <a:p>
            <a:r>
              <a:rPr lang="en-US" dirty="0"/>
              <a:t>Mutual information of the scaled data shows a similar relationship between subsequent flares</a:t>
            </a:r>
          </a:p>
          <a:p>
            <a:r>
              <a:rPr lang="en-US" dirty="0"/>
              <a:t>Evidence of sympathetic flares on solar-like stars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6812D-61DE-9649-A9E7-8CB1AB8A7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607" y="1690826"/>
            <a:ext cx="7453393" cy="496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63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0BAEA-FC23-AB43-8417-FE124F16C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Class Stars (Davenport, 2016)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D2C94D-F931-1245-9DDC-3A29AD279B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Key issue: not enough data from sun-like stars to get good statistics</a:t>
            </a:r>
          </a:p>
          <a:p>
            <a:r>
              <a:rPr lang="en-US" dirty="0"/>
              <a:t>Consider 77 sun-like stars from Davenport survey each with different flare rates</a:t>
            </a:r>
          </a:p>
          <a:p>
            <a:r>
              <a:rPr lang="en-US" dirty="0"/>
              <a:t>Renormalize to create an ensemble of flare sequences with the same rate</a:t>
            </a:r>
          </a:p>
          <a:p>
            <a:r>
              <a:rPr lang="en-US" dirty="0"/>
              <a:t>Determine MI</a:t>
            </a:r>
          </a:p>
        </p:txBody>
      </p:sp>
      <p:pic>
        <p:nvPicPr>
          <p:cNvPr id="5" name="Picture 4" descr="Graphical user interface, application, histogram&#10;&#10;Description automatically generated">
            <a:extLst>
              <a:ext uri="{FF2B5EF4-FFF2-40B4-BE49-F238E27FC236}">
                <a16:creationId xmlns:a16="http://schemas.microsoft.com/office/drawing/2014/main" id="{F2553DFD-C397-644C-93B4-A057A9A729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525"/>
          <a:stretch/>
        </p:blipFill>
        <p:spPr>
          <a:xfrm>
            <a:off x="372716" y="1825625"/>
            <a:ext cx="5647085" cy="454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9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DA567-D76D-5544-8784-14F1F67C7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or Flares?</a:t>
            </a:r>
          </a:p>
        </p:txBody>
      </p:sp>
      <p:pic>
        <p:nvPicPr>
          <p:cNvPr id="5" name="Content Placeholder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4C32F512-E45C-744F-A91A-7CFEE7DE31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3447" y="1932049"/>
            <a:ext cx="9540424" cy="29939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683887-B07E-2B47-A43C-5EF0E4026042}"/>
              </a:ext>
            </a:extLst>
          </p:cNvPr>
          <p:cNvSpPr txBox="1"/>
          <p:nvPr/>
        </p:nvSpPr>
        <p:spPr>
          <a:xfrm>
            <a:off x="974361" y="5411450"/>
            <a:ext cx="431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Typical flare criterion signal &gt; 3σ</a:t>
            </a:r>
          </a:p>
          <a:p>
            <a:endParaRPr lang="en-US" dirty="0"/>
          </a:p>
          <a:p>
            <a:r>
              <a:rPr lang="en-US" dirty="0"/>
              <a:t>What happens if we take a lower threshold?</a:t>
            </a:r>
          </a:p>
        </p:txBody>
      </p:sp>
    </p:spTree>
    <p:extLst>
      <p:ext uri="{BB962C8B-B14F-4D97-AF65-F5344CB8AC3E}">
        <p14:creationId xmlns:p14="http://schemas.microsoft.com/office/powerpoint/2010/main" val="1975278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20220315_1024_0131" descr="20220315_1024_0131">
            <a:hlinkClick r:id="" action="ppaction://media"/>
            <a:extLst>
              <a:ext uri="{FF2B5EF4-FFF2-40B4-BE49-F238E27FC236}">
                <a16:creationId xmlns:a16="http://schemas.microsoft.com/office/drawing/2014/main" id="{66183524-52A8-FA4D-886D-41686568C1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83852" y="180459"/>
            <a:ext cx="2808591" cy="28085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BA2995-06D4-6D4F-8026-8431D8D37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 Hierarchy of Timescales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3540D-1046-DC42-890A-40B31D4D8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3852" y="2984519"/>
            <a:ext cx="4926061" cy="381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1E3A12-2E70-7043-A03A-3AEB01277649}"/>
              </a:ext>
            </a:extLst>
          </p:cNvPr>
          <p:cNvSpPr/>
          <p:nvPr/>
        </p:nvSpPr>
        <p:spPr>
          <a:xfrm>
            <a:off x="8345811" y="6308209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  <a:t>Collage by NOAA/JPL-Caltech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C940C0D-C1AB-114D-827E-E123A6ADEC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1288" y="2520176"/>
            <a:ext cx="5219390" cy="293590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70848B5-A843-E94B-9F3A-4196EC358829}"/>
              </a:ext>
            </a:extLst>
          </p:cNvPr>
          <p:cNvSpPr txBox="1"/>
          <p:nvPr/>
        </p:nvSpPr>
        <p:spPr>
          <a:xfrm>
            <a:off x="1789536" y="5736489"/>
            <a:ext cx="3815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Flares (seconds to hours)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7282C2C-4B38-9343-8F19-3F7E7DD38706}"/>
              </a:ext>
            </a:extLst>
          </p:cNvPr>
          <p:cNvSpPr txBox="1"/>
          <p:nvPr/>
        </p:nvSpPr>
        <p:spPr>
          <a:xfrm>
            <a:off x="10181509" y="1151325"/>
            <a:ext cx="17616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Rotation</a:t>
            </a: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27-35 days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B709F1-9353-354A-AC5F-512A63D82296}"/>
              </a:ext>
            </a:extLst>
          </p:cNvPr>
          <p:cNvSpPr txBox="1"/>
          <p:nvPr/>
        </p:nvSpPr>
        <p:spPr>
          <a:xfrm>
            <a:off x="6586740" y="5782656"/>
            <a:ext cx="17590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Solar Cycle</a:t>
            </a: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11 year</a:t>
            </a:r>
          </a:p>
        </p:txBody>
      </p:sp>
    </p:spTree>
    <p:extLst>
      <p:ext uri="{BB962C8B-B14F-4D97-AF65-F5344CB8AC3E}">
        <p14:creationId xmlns:p14="http://schemas.microsoft.com/office/powerpoint/2010/main" val="142266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4D50-F77F-C24F-8244-FC338ABF5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Flares Inconsistent with Noise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132FBB-C160-BF49-A82B-14E60DAFC3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300927"/>
            <a:ext cx="3766797" cy="291999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63D7A8-3C66-5648-8B4A-2A176EC449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8200" y="4102894"/>
            <a:ext cx="3666069" cy="27551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085B80-1D4F-0D44-BE1E-1DB33E34B4C5}"/>
              </a:ext>
            </a:extLst>
          </p:cNvPr>
          <p:cNvSpPr txBox="1"/>
          <p:nvPr/>
        </p:nvSpPr>
        <p:spPr>
          <a:xfrm>
            <a:off x="4976735" y="1690688"/>
            <a:ext cx="42422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of threshold increases the information content of the flare sequence, so the “noise” </a:t>
            </a:r>
            <a:r>
              <a:rPr lang="en-US" dirty="0" err="1"/>
              <a:t>actualy</a:t>
            </a:r>
            <a:r>
              <a:rPr lang="en-US" dirty="0"/>
              <a:t> contains information inconsistent with random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Random replacement of flares leads to a reduction in information content.  70% of flares must be replaced before the significance drops implying that much of the apparent noise is real signal.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26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8AE95A-4127-0942-A2A4-C3D273FD4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506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5FC0D4-3B19-3345-9D3E-EC6CF6C7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9067" y="-17299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Solar Active Regions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75E40F-3DCC-2F44-A2A7-3F704B8558D0}"/>
              </a:ext>
            </a:extLst>
          </p:cNvPr>
          <p:cNvSpPr/>
          <p:nvPr/>
        </p:nvSpPr>
        <p:spPr>
          <a:xfrm>
            <a:off x="3311611" y="6859255"/>
            <a:ext cx="96629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https://</a:t>
            </a:r>
            <a:r>
              <a:rPr lang="en-US" sz="2400" dirty="0" err="1">
                <a:solidFill>
                  <a:schemeClr val="bg1"/>
                </a:solidFill>
              </a:rPr>
              <a:t>scied.ucar.edu</a:t>
            </a:r>
            <a:r>
              <a:rPr lang="en-US" sz="2400" dirty="0">
                <a:solidFill>
                  <a:schemeClr val="bg1"/>
                </a:solidFill>
              </a:rPr>
              <a:t>/image/solar-active-regions-sunspots-</a:t>
            </a:r>
            <a:r>
              <a:rPr lang="en-US" sz="2400" dirty="0" err="1">
                <a:solidFill>
                  <a:schemeClr val="bg1"/>
                </a:solidFill>
              </a:rPr>
              <a:t>uv</a:t>
            </a:r>
            <a:r>
              <a:rPr lang="en-US" sz="2400" dirty="0">
                <a:solidFill>
                  <a:schemeClr val="bg1"/>
                </a:solidFill>
              </a:rPr>
              <a:t>-image</a:t>
            </a:r>
          </a:p>
        </p:txBody>
      </p:sp>
    </p:spTree>
    <p:extLst>
      <p:ext uri="{BB962C8B-B14F-4D97-AF65-F5344CB8AC3E}">
        <p14:creationId xmlns:p14="http://schemas.microsoft.com/office/powerpoint/2010/main" val="2955828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4F494-A017-6E43-9A4A-70242A9A5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Objective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FDB88-E01B-1B43-8FAA-1BA423D17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7927" y="1836305"/>
            <a:ext cx="5181600" cy="435120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Determine</a:t>
            </a:r>
            <a:r>
              <a:rPr lang="en-US" dirty="0"/>
              <a:t> the information flow and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information horizon </a:t>
            </a:r>
            <a:r>
              <a:rPr lang="en-US" dirty="0"/>
              <a:t>of active regions.</a:t>
            </a:r>
          </a:p>
          <a:p>
            <a:r>
              <a:rPr lang="en-US" dirty="0"/>
              <a:t>Dataset will be a sequence of magnetogram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synoptic maps </a:t>
            </a:r>
            <a:r>
              <a:rPr lang="en-US" dirty="0"/>
              <a:t>of Carrington rotations </a:t>
            </a:r>
          </a:p>
          <a:p>
            <a:r>
              <a:rPr lang="en-US" dirty="0"/>
              <a:t>Use tools of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entropy, mutual information, and conditional mutual information </a:t>
            </a:r>
            <a:r>
              <a:rPr lang="en-US" dirty="0"/>
              <a:t>to characterize and compare maps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C2DA5-C3B0-FF4D-93A4-243260F64930}"/>
              </a:ext>
            </a:extLst>
          </p:cNvPr>
          <p:cNvSpPr txBox="1"/>
          <p:nvPr/>
        </p:nvSpPr>
        <p:spPr>
          <a:xfrm>
            <a:off x="8311244" y="6308209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GONG/SDO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38BBE6-5799-8C44-95B9-2C57DABDB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527" y="2590869"/>
            <a:ext cx="6282489" cy="3589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8D2A47-9A46-6444-AF05-D4E96EB9D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643" y="803720"/>
            <a:ext cx="5471773" cy="164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33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4F494-A017-6E43-9A4A-70242A9A5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Objective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FDB88-E01B-1B43-8FAA-1BA423D17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7927" y="1836305"/>
            <a:ext cx="5181600" cy="435120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Determine</a:t>
            </a:r>
            <a:r>
              <a:rPr lang="en-US" dirty="0"/>
              <a:t> the information flow and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information horizon </a:t>
            </a:r>
            <a:r>
              <a:rPr lang="en-US" dirty="0"/>
              <a:t>of active regions.</a:t>
            </a:r>
          </a:p>
          <a:p>
            <a:r>
              <a:rPr lang="en-US" dirty="0"/>
              <a:t>Dataset will be a sequence of magnetogram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synoptic maps </a:t>
            </a:r>
            <a:r>
              <a:rPr lang="en-US" dirty="0"/>
              <a:t>of Carrington rotations </a:t>
            </a:r>
          </a:p>
          <a:p>
            <a:r>
              <a:rPr lang="en-US" dirty="0"/>
              <a:t>Use tools of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entropy, mutual information, and conditional mutual information </a:t>
            </a:r>
            <a:r>
              <a:rPr lang="en-US" dirty="0"/>
              <a:t>to characterize and compare maps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C2DA5-C3B0-FF4D-93A4-243260F64930}"/>
              </a:ext>
            </a:extLst>
          </p:cNvPr>
          <p:cNvSpPr txBox="1"/>
          <p:nvPr/>
        </p:nvSpPr>
        <p:spPr>
          <a:xfrm>
            <a:off x="8311244" y="6308209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GONG/SDO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1911AFF-4701-2146-A9FE-7782CE254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219" y="718062"/>
            <a:ext cx="3596346" cy="546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58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66B64-60DE-1742-8B11-56BDA5E84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Entropy-Based 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A4E63-4BCC-1A41-A045-2717816CE4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711" y="1690826"/>
            <a:ext cx="5181600" cy="43512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Entropy</a:t>
            </a:r>
            <a:r>
              <a:rPr lang="en-US" dirty="0"/>
              <a:t> provides a measure of disorder, so can be used to identify order in an image</a:t>
            </a:r>
          </a:p>
          <a:p>
            <a:r>
              <a:rPr lang="en-US" dirty="0"/>
              <a:t>Based on probability of pixel values</a:t>
            </a:r>
          </a:p>
          <a:p>
            <a:r>
              <a:rPr lang="en-US" dirty="0"/>
              <a:t>H(x) = - ΣP(x) log(P(x))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FEE02C-61D7-D543-8F61-396835237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064" y="365126"/>
            <a:ext cx="5216386" cy="3260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520A19-B836-D54E-B730-061D5D10D3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9064" y="3429000"/>
            <a:ext cx="5216386" cy="3260241"/>
          </a:xfrm>
          <a:prstGeom prst="rect">
            <a:avLst/>
          </a:prstGeom>
          <a:noFill/>
          <a:effectLst>
            <a:outerShdw dist="50800" dir="5400000" algn="ctr" rotWithShape="0">
              <a:schemeClr val="tx1"/>
            </a:outerShdw>
            <a:reflection blurRad="1270000" stA="0" endPos="88457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82505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C5EC3-A6EC-AC43-A6D1-2C5B8AD4A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Entropy of Synoptic Maps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33DC7-D89F-1E49-96EA-4DB7E46F86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582160" cy="43512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high entropy </a:t>
            </a:r>
            <a:r>
              <a:rPr lang="en-US" dirty="0"/>
              <a:t>times correspond to more active regions where there is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more variability </a:t>
            </a:r>
            <a:r>
              <a:rPr lang="en-US" dirty="0"/>
              <a:t>in the synoptic maps.</a:t>
            </a:r>
          </a:p>
          <a:p>
            <a:r>
              <a:rPr lang="en-US" dirty="0"/>
              <a:t>Autocorrelation peaks at 140 CRs (solar cycle)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96CD8D9-0327-E94F-A30F-DDCF43CA0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37">
            <a:extLst>
              <a:ext uri="{FF2B5EF4-FFF2-40B4-BE49-F238E27FC236}">
                <a16:creationId xmlns:a16="http://schemas.microsoft.com/office/drawing/2014/main" id="{C84D15E3-17DE-614B-B57C-57EF2CA61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1" y="1672501"/>
            <a:ext cx="5933440" cy="435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255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66B64-60DE-1742-8B11-56BDA5E84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Entropy-Based 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A4E63-4BCC-1A41-A045-2717816CE4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711" y="1690826"/>
            <a:ext cx="5181600" cy="43512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Mutual Information </a:t>
            </a:r>
            <a:r>
              <a:rPr lang="en-US" dirty="0">
                <a:solidFill>
                  <a:schemeClr val="tx1"/>
                </a:solidFill>
              </a:rPr>
              <a:t>compares two images and provides a measure of similarity.</a:t>
            </a:r>
            <a:r>
              <a:rPr lang="en-US" dirty="0"/>
              <a:t> </a:t>
            </a:r>
          </a:p>
          <a:p>
            <a:r>
              <a:rPr lang="en-US" dirty="0"/>
              <a:t>MI(</a:t>
            </a:r>
            <a:r>
              <a:rPr lang="en-US" dirty="0" err="1"/>
              <a:t>x,y</a:t>
            </a:r>
            <a:r>
              <a:rPr lang="en-US" dirty="0"/>
              <a:t>) = H(x) + H(y) – H(</a:t>
            </a:r>
            <a:r>
              <a:rPr lang="en-US" dirty="0" err="1"/>
              <a:t>x,y</a:t>
            </a:r>
            <a:r>
              <a:rPr lang="en-US" dirty="0"/>
              <a:t>) where x and y are pixels of different images</a:t>
            </a:r>
          </a:p>
          <a:p>
            <a:pPr marL="5080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FEE02C-61D7-D543-8F61-396835237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064" y="365126"/>
            <a:ext cx="5216386" cy="3260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520A19-B836-D54E-B730-061D5D10D35D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alphaModFix amt="53000"/>
          </a:blip>
          <a:stretch>
            <a:fillRect/>
          </a:stretch>
        </p:blipFill>
        <p:spPr>
          <a:xfrm>
            <a:off x="6409064" y="3429000"/>
            <a:ext cx="5216386" cy="3260241"/>
          </a:xfrm>
          <a:prstGeom prst="rect">
            <a:avLst/>
          </a:prstGeom>
          <a:noFill/>
          <a:effectLst>
            <a:outerShdw dist="50800" dir="5400000" algn="ctr" rotWithShape="0">
              <a:schemeClr val="tx1"/>
            </a:outerShdw>
            <a:reflection blurRad="1270000" stA="0" endPos="88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85964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51E90-B8C9-644D-80A0-7DCB9B140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FF3E1-5448-9D4F-A966-98D987B823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Apply entropy filter to identify solar active regions</a:t>
            </a:r>
          </a:p>
          <a:p>
            <a:r>
              <a:rPr lang="en-US" dirty="0"/>
              <a:t>Use the entropy filter to mask the original magnetogram</a:t>
            </a:r>
          </a:p>
          <a:p>
            <a:r>
              <a:rPr lang="en-US" dirty="0"/>
              <a:t>Identify partitions for comparison between images (allows us to follow structures)</a:t>
            </a:r>
          </a:p>
          <a:p>
            <a:r>
              <a:rPr lang="en-US" dirty="0"/>
              <a:t>Compare MI of the partitions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119BDFB-B273-7D48-B1A5-9C17A338B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2" y="1690825"/>
            <a:ext cx="204224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F161D4E-B5B1-F342-935A-FA3E2F204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3" y="1690826"/>
            <a:ext cx="5594888" cy="419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87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51E90-B8C9-644D-80A0-7DCB9B140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FF3E1-5448-9D4F-A966-98D987B823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Apply entropy filter to identify solar active regions</a:t>
            </a:r>
          </a:p>
          <a:p>
            <a:r>
              <a:rPr lang="en-US" dirty="0">
                <a:solidFill>
                  <a:srgbClr val="C00000"/>
                </a:solidFill>
              </a:rPr>
              <a:t>Use the entropy filter to mask the original magnetogram</a:t>
            </a:r>
          </a:p>
          <a:p>
            <a:r>
              <a:rPr lang="en-US" dirty="0"/>
              <a:t>Identify partitions for comparison between images (allows us to follow structures)</a:t>
            </a:r>
          </a:p>
          <a:p>
            <a:r>
              <a:rPr lang="en-US" dirty="0"/>
              <a:t>Compare MI of the partitions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119BDFB-B273-7D48-B1A5-9C17A338B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2" y="1690825"/>
            <a:ext cx="204224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318425-957B-F74A-B683-4DEA8AFB2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2" y="1753499"/>
            <a:ext cx="1712588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9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9E6E0E9F-AF0F-2842-A2F7-AA423B616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2" y="1753499"/>
            <a:ext cx="5334001" cy="399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171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D23633D9-D33E-6D41-9A5B-DAABB145F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0382" y="2279650"/>
            <a:ext cx="1301296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3D162DB-2E78-F04D-BE04-1284CB3EA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383" y="2279650"/>
            <a:ext cx="6786612" cy="277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51E90-B8C9-644D-80A0-7DCB9B140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FF3E1-5448-9D4F-A966-98D987B823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Apply entropy filter to identify solar active regions</a:t>
            </a:r>
          </a:p>
          <a:p>
            <a:r>
              <a:rPr lang="en-US" dirty="0">
                <a:solidFill>
                  <a:schemeClr val="tx1"/>
                </a:solidFill>
              </a:rPr>
              <a:t>Use the entropy filter to mask the original magnetogram</a:t>
            </a:r>
          </a:p>
          <a:p>
            <a:r>
              <a:rPr lang="en-US" dirty="0">
                <a:solidFill>
                  <a:srgbClr val="C00000"/>
                </a:solidFill>
              </a:rPr>
              <a:t>Identify partitions for comparison between images (allows us to follow structures)</a:t>
            </a:r>
          </a:p>
          <a:p>
            <a:r>
              <a:rPr lang="en-US" dirty="0"/>
              <a:t>Compare MI of the partitions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119BDFB-B273-7D48-B1A5-9C17A338B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2" y="1690825"/>
            <a:ext cx="204224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318425-957B-F74A-B683-4DEA8AFB2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2" y="1753499"/>
            <a:ext cx="1712588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7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F5CF19-B578-674E-A43F-C65072A94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8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8F1E51-6334-9A40-A89A-CA935AAFA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49" y="473941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Solar Flares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47D7CA-7858-C94D-9C88-7981B9C2BA87}"/>
              </a:ext>
            </a:extLst>
          </p:cNvPr>
          <p:cNvSpPr txBox="1"/>
          <p:nvPr/>
        </p:nvSpPr>
        <p:spPr>
          <a:xfrm>
            <a:off x="10697817" y="5680307"/>
            <a:ext cx="1321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Nasa.gov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246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FD606-B4AB-604A-B3CC-25E66925C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Mutual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381A9-C8AF-8848-BF93-507DD509E4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227" y="1825625"/>
            <a:ext cx="5181600" cy="4351200"/>
          </a:xfrm>
        </p:spPr>
        <p:txBody>
          <a:bodyPr/>
          <a:lstStyle/>
          <a:p>
            <a:r>
              <a:rPr lang="en-US" dirty="0"/>
              <a:t>Shows characteristic timescale for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loss of coherence </a:t>
            </a:r>
            <a:r>
              <a:rPr lang="en-US" dirty="0"/>
              <a:t>of structures (~20 CR)</a:t>
            </a:r>
          </a:p>
          <a:p>
            <a:r>
              <a:rPr lang="en-US" dirty="0"/>
              <a:t>Shows similarity of structures at next cycle (140 CR)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167E08-2AB2-8947-BA07-45B53E84F6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AA96F6F-FE39-554B-93EB-3C59FD445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7973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7" name="Picture 38" descr="Chart, line chart&#10;&#10;Description automatically generated">
            <a:extLst>
              <a:ext uri="{FF2B5EF4-FFF2-40B4-BE49-F238E27FC236}">
                <a16:creationId xmlns:a16="http://schemas.microsoft.com/office/drawing/2014/main" id="{ACDD1672-E2C0-C24D-9D45-45FBDA2F4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673" y="1549830"/>
            <a:ext cx="6169327" cy="462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583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24F26A7D-6543-F649-A45E-0048570051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3888" y="1158874"/>
            <a:ext cx="7112000" cy="533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B90DB6-2B58-6D40-9728-510F7202F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Mutual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610F9-1C5C-D144-B399-5F551AB96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288" y="1904626"/>
            <a:ext cx="5181600" cy="4351200"/>
          </a:xfrm>
        </p:spPr>
        <p:txBody>
          <a:bodyPr/>
          <a:lstStyle/>
          <a:p>
            <a:r>
              <a:rPr lang="en-US" dirty="0"/>
              <a:t>CMI(X,Y|Z) provides a measure of how much additional information is provided by a variable</a:t>
            </a:r>
          </a:p>
          <a:p>
            <a:pPr marL="50800" indent="0">
              <a:buNone/>
            </a:pPr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E14F25E5-F35A-DA41-8CB8-05EB725451D9}"/>
              </a:ext>
            </a:extLst>
          </p:cNvPr>
          <p:cNvSpPr/>
          <p:nvPr/>
        </p:nvSpPr>
        <p:spPr>
          <a:xfrm>
            <a:off x="7962254" y="6255826"/>
            <a:ext cx="1627322" cy="483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Look Ahead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39C5D4F-B0C2-364A-B9DD-7FC310D62F9A}"/>
              </a:ext>
            </a:extLst>
          </p:cNvPr>
          <p:cNvSpPr/>
          <p:nvPr/>
        </p:nvSpPr>
        <p:spPr>
          <a:xfrm rot="5400000">
            <a:off x="4642052" y="3584049"/>
            <a:ext cx="1627322" cy="483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Look Behind</a:t>
            </a:r>
          </a:p>
        </p:txBody>
      </p:sp>
    </p:spTree>
    <p:extLst>
      <p:ext uri="{BB962C8B-B14F-4D97-AF65-F5344CB8AC3E}">
        <p14:creationId xmlns:p14="http://schemas.microsoft.com/office/powerpoint/2010/main" val="4031271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602F3-7A8B-B449-AE28-6F97B302DE2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D3BDC-DF2F-724F-87A8-2CE3C2EE4F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3105" y="1690826"/>
            <a:ext cx="11065789" cy="4719984"/>
          </a:xfrm>
        </p:spPr>
        <p:txBody>
          <a:bodyPr>
            <a:normAutofit/>
          </a:bodyPr>
          <a:lstStyle/>
          <a:p>
            <a:r>
              <a:rPr lang="en-US" dirty="0"/>
              <a:t>Flare dynamics is </a:t>
            </a:r>
            <a:r>
              <a:rPr lang="en-US" dirty="0">
                <a:solidFill>
                  <a:schemeClr val="accent1"/>
                </a:solidFill>
              </a:rPr>
              <a:t>not consistent </a:t>
            </a:r>
            <a:r>
              <a:rPr lang="en-US" dirty="0"/>
              <a:t>with </a:t>
            </a:r>
            <a:r>
              <a:rPr lang="en-US" dirty="0">
                <a:solidFill>
                  <a:schemeClr val="accent1"/>
                </a:solidFill>
              </a:rPr>
              <a:t>a nonstationary Poisson process</a:t>
            </a:r>
            <a:r>
              <a:rPr lang="en-US" dirty="0"/>
              <a:t>.</a:t>
            </a:r>
          </a:p>
          <a:p>
            <a:r>
              <a:rPr lang="en-US" dirty="0"/>
              <a:t>Information theory identifies a </a:t>
            </a:r>
            <a:r>
              <a:rPr lang="en-US" dirty="0">
                <a:solidFill>
                  <a:schemeClr val="accent1"/>
                </a:solidFill>
              </a:rPr>
              <a:t>short-term memory </a:t>
            </a:r>
            <a:r>
              <a:rPr lang="en-US" dirty="0"/>
              <a:t>in flares that lasts about 1 day and is associated with </a:t>
            </a:r>
            <a:r>
              <a:rPr lang="en-US" dirty="0">
                <a:solidFill>
                  <a:schemeClr val="accent1"/>
                </a:solidFill>
              </a:rPr>
              <a:t>clustering of flares </a:t>
            </a:r>
            <a:r>
              <a:rPr lang="en-US" dirty="0"/>
              <a:t>(consistent with around 10% of flares being clustered.</a:t>
            </a:r>
          </a:p>
          <a:p>
            <a:r>
              <a:rPr lang="en-US" dirty="0"/>
              <a:t>Information flow suggests that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coherence of active region structures </a:t>
            </a:r>
            <a:r>
              <a:rPr lang="en-US" dirty="0"/>
              <a:t>decays away on a timescale of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20 CR</a:t>
            </a:r>
            <a:r>
              <a:rPr lang="en-US" dirty="0"/>
              <a:t>.</a:t>
            </a:r>
          </a:p>
          <a:p>
            <a:r>
              <a:rPr lang="en-US" dirty="0"/>
              <a:t>Peaks at 140 CR (solar cycle) indicate similar dynamics at 1 solar cycle.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Residual information </a:t>
            </a:r>
            <a:r>
              <a:rPr lang="en-US" dirty="0"/>
              <a:t>remains after excluding information from the past solar cycle.  The residual information is large at two solar cycles and drops off with time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indicating long-term memory</a:t>
            </a:r>
            <a:r>
              <a:rPr lang="en-US" dirty="0"/>
              <a:t>.</a:t>
            </a:r>
          </a:p>
          <a:p>
            <a:pPr marL="50800" indent="0">
              <a:buNone/>
            </a:pPr>
            <a:endParaRPr lang="en-US" dirty="0"/>
          </a:p>
          <a:p>
            <a:pPr marL="508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0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0E2D3-7DAF-8C48-86B1-E391CB5D8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Hilbert Spectrum and Solar Cycle Memory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1800AB6-A9EE-C54A-AB92-6963C6F6D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471" y="11623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35" descr="Chart, histogram&#10;&#10;Description automatically generated">
            <a:extLst>
              <a:ext uri="{FF2B5EF4-FFF2-40B4-BE49-F238E27FC236}">
                <a16:creationId xmlns:a16="http://schemas.microsoft.com/office/drawing/2014/main" id="{458C280A-FD42-CF4E-82E1-EC59F38B9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826"/>
            <a:ext cx="5553052" cy="448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677A11-8A99-2C43-88D7-D62E7282BDB7}"/>
              </a:ext>
            </a:extLst>
          </p:cNvPr>
          <p:cNvSpPr txBox="1"/>
          <p:nvPr/>
        </p:nvSpPr>
        <p:spPr>
          <a:xfrm>
            <a:off x="542947" y="2216258"/>
            <a:ext cx="54238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Hilbert-Huang transform provides a measure of instantaneous frequency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Extracts out empirical modes having a hierarchy of timescales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823693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7C420-E1D6-2149-B89A-F7AC9BA44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 year memory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F440E8-8ACA-8F4C-A12B-3E4E8F4C262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437" y="1876806"/>
            <a:ext cx="11269550" cy="38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81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602F3-7A8B-B449-AE28-6F97B302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D3BDC-DF2F-724F-87A8-2CE3C2EE4F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3105" y="1690826"/>
            <a:ext cx="11065789" cy="4719984"/>
          </a:xfrm>
        </p:spPr>
        <p:txBody>
          <a:bodyPr/>
          <a:lstStyle/>
          <a:p>
            <a:r>
              <a:rPr lang="en-US" dirty="0"/>
              <a:t>Information theory provides a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useful method to identify and track active regions</a:t>
            </a:r>
            <a:r>
              <a:rPr lang="en-US" dirty="0"/>
              <a:t>.</a:t>
            </a:r>
          </a:p>
          <a:p>
            <a:r>
              <a:rPr lang="en-US" dirty="0"/>
              <a:t>Information flow suggests that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coherence of structures </a:t>
            </a:r>
            <a:r>
              <a:rPr lang="en-US" dirty="0"/>
              <a:t>decays away on a timescale of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20 CR</a:t>
            </a:r>
            <a:r>
              <a:rPr lang="en-US" dirty="0"/>
              <a:t>.</a:t>
            </a:r>
          </a:p>
          <a:p>
            <a:r>
              <a:rPr lang="en-US" dirty="0"/>
              <a:t>Peaks at 140 CR (solar cycle) indicate similar dynamics at 1 solar cycle.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Residual information </a:t>
            </a:r>
            <a:r>
              <a:rPr lang="en-US" dirty="0"/>
              <a:t>remains after excluding information from the past solar cycle.  The residual information is large at two solar cycles and drops off with time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indicating long-term memory</a:t>
            </a:r>
            <a:r>
              <a:rPr lang="en-US" dirty="0"/>
              <a:t>.</a:t>
            </a:r>
          </a:p>
          <a:p>
            <a:pPr marL="50800" indent="0">
              <a:buNone/>
            </a:pPr>
            <a:endParaRPr lang="en-US" dirty="0"/>
          </a:p>
          <a:p>
            <a:pPr marL="508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119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A2995-06D4-6D4F-8026-8431D8D37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Hierarchy of Timescales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EA08D8-11B9-4C43-9A40-2B9A9ACE5B84}"/>
              </a:ext>
            </a:extLst>
          </p:cNvPr>
          <p:cNvGrpSpPr/>
          <p:nvPr/>
        </p:nvGrpSpPr>
        <p:grpSpPr>
          <a:xfrm>
            <a:off x="651918" y="557560"/>
            <a:ext cx="10888163" cy="6099717"/>
            <a:chOff x="703382" y="12631953"/>
            <a:chExt cx="12192000" cy="68580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6A1EA7A-E0B8-6447-8433-C51C84E9D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3382" y="12631953"/>
              <a:ext cx="12192000" cy="6858000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F2D7EBB-D97B-1A44-BB4E-A4D0DEB29B27}"/>
                </a:ext>
              </a:extLst>
            </p:cNvPr>
            <p:cNvCxnSpPr>
              <a:cxnSpLocks/>
            </p:cNvCxnSpPr>
            <p:nvPr/>
          </p:nvCxnSpPr>
          <p:spPr>
            <a:xfrm>
              <a:off x="4200202" y="14402094"/>
              <a:ext cx="779345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329F749-40FD-A24C-AC20-B328C2774EDA}"/>
                </a:ext>
              </a:extLst>
            </p:cNvPr>
            <p:cNvCxnSpPr>
              <a:cxnSpLocks/>
            </p:cNvCxnSpPr>
            <p:nvPr/>
          </p:nvCxnSpPr>
          <p:spPr>
            <a:xfrm>
              <a:off x="4979547" y="14406576"/>
              <a:ext cx="3979939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7348BEF-C507-784B-AD15-C8545C4C7D8A}"/>
                </a:ext>
              </a:extLst>
            </p:cNvPr>
            <p:cNvCxnSpPr>
              <a:cxnSpLocks/>
            </p:cNvCxnSpPr>
            <p:nvPr/>
          </p:nvCxnSpPr>
          <p:spPr>
            <a:xfrm>
              <a:off x="8985990" y="14402094"/>
              <a:ext cx="457200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458595D-5A81-0C47-84A4-A1AF70E20269}"/>
                </a:ext>
              </a:extLst>
            </p:cNvPr>
            <p:cNvCxnSpPr>
              <a:cxnSpLocks/>
            </p:cNvCxnSpPr>
            <p:nvPr/>
          </p:nvCxnSpPr>
          <p:spPr>
            <a:xfrm>
              <a:off x="9429938" y="14402094"/>
              <a:ext cx="960783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1DAEDC-2A92-A14D-8A7C-F60F506281EC}"/>
                </a:ext>
              </a:extLst>
            </p:cNvPr>
            <p:cNvCxnSpPr>
              <a:cxnSpLocks/>
            </p:cNvCxnSpPr>
            <p:nvPr/>
          </p:nvCxnSpPr>
          <p:spPr>
            <a:xfrm>
              <a:off x="4078689" y="13519844"/>
              <a:ext cx="0" cy="4625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6A3FC63-4232-B548-B894-4A02D006564D}"/>
                </a:ext>
              </a:extLst>
            </p:cNvPr>
            <p:cNvCxnSpPr>
              <a:cxnSpLocks/>
            </p:cNvCxnSpPr>
            <p:nvPr/>
          </p:nvCxnSpPr>
          <p:spPr>
            <a:xfrm>
              <a:off x="4975453" y="13513225"/>
              <a:ext cx="0" cy="4625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7F8773A-0DA5-C249-B576-A802F5F51E33}"/>
                </a:ext>
              </a:extLst>
            </p:cNvPr>
            <p:cNvCxnSpPr>
              <a:cxnSpLocks/>
            </p:cNvCxnSpPr>
            <p:nvPr/>
          </p:nvCxnSpPr>
          <p:spPr>
            <a:xfrm>
              <a:off x="8957739" y="13519853"/>
              <a:ext cx="0" cy="4625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6CE11F1-EFC6-4D42-9CFB-A44FB1C50585}"/>
                </a:ext>
              </a:extLst>
            </p:cNvPr>
            <p:cNvCxnSpPr>
              <a:cxnSpLocks/>
            </p:cNvCxnSpPr>
            <p:nvPr/>
          </p:nvCxnSpPr>
          <p:spPr>
            <a:xfrm>
              <a:off x="9454694" y="13513229"/>
              <a:ext cx="0" cy="4625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A972017-6A62-6F44-BA65-F5900D2021C6}"/>
                </a:ext>
              </a:extLst>
            </p:cNvPr>
            <p:cNvCxnSpPr>
              <a:cxnSpLocks/>
            </p:cNvCxnSpPr>
            <p:nvPr/>
          </p:nvCxnSpPr>
          <p:spPr>
            <a:xfrm>
              <a:off x="10349217" y="13519857"/>
              <a:ext cx="0" cy="4625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80A4AD6-98FC-2F4C-ADF0-2C58DD02DE09}"/>
                </a:ext>
              </a:extLst>
            </p:cNvPr>
            <p:cNvCxnSpPr>
              <a:cxnSpLocks/>
            </p:cNvCxnSpPr>
            <p:nvPr/>
          </p:nvCxnSpPr>
          <p:spPr>
            <a:xfrm>
              <a:off x="4199710" y="13520828"/>
              <a:ext cx="0" cy="4625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3B26DF9-B653-F947-BE97-1E185DA4DCB4}"/>
                </a:ext>
              </a:extLst>
            </p:cNvPr>
            <p:cNvSpPr txBox="1"/>
            <p:nvPr/>
          </p:nvSpPr>
          <p:spPr>
            <a:xfrm>
              <a:off x="6969516" y="13659859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A030685-49D0-C14B-A773-5D24315AD862}"/>
                </a:ext>
              </a:extLst>
            </p:cNvPr>
            <p:cNvSpPr txBox="1"/>
            <p:nvPr/>
          </p:nvSpPr>
          <p:spPr>
            <a:xfrm>
              <a:off x="3986106" y="14405735"/>
              <a:ext cx="6014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6"/>
                  </a:solidFill>
                </a:rPr>
                <a:t>Δ</a:t>
              </a:r>
              <a:r>
                <a:rPr lang="en-US" sz="3600" baseline="-25000" dirty="0">
                  <a:solidFill>
                    <a:schemeClr val="accent6"/>
                  </a:solidFill>
                </a:rPr>
                <a:t>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D703C28-5797-4841-A9BB-B64B5D0B5D45}"/>
                </a:ext>
              </a:extLst>
            </p:cNvPr>
            <p:cNvSpPr txBox="1"/>
            <p:nvPr/>
          </p:nvSpPr>
          <p:spPr>
            <a:xfrm>
              <a:off x="4407412" y="14400031"/>
              <a:ext cx="6014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6"/>
                  </a:solidFill>
                </a:rPr>
                <a:t>Δ</a:t>
              </a:r>
              <a:r>
                <a:rPr lang="en-US" sz="3600" baseline="-25000" dirty="0">
                  <a:solidFill>
                    <a:schemeClr val="accent6"/>
                  </a:solidFill>
                </a:rPr>
                <a:t>2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8E8119B-1E4D-7C4C-83A4-A1CFF7A269EF}"/>
                </a:ext>
              </a:extLst>
            </p:cNvPr>
            <p:cNvSpPr txBox="1"/>
            <p:nvPr/>
          </p:nvSpPr>
          <p:spPr>
            <a:xfrm>
              <a:off x="6823958" y="14393950"/>
              <a:ext cx="6014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6"/>
                  </a:solidFill>
                </a:rPr>
                <a:t>Δ</a:t>
              </a:r>
              <a:r>
                <a:rPr lang="en-US" sz="3600" baseline="-25000" dirty="0">
                  <a:solidFill>
                    <a:schemeClr val="accent6"/>
                  </a:solidFill>
                </a:rPr>
                <a:t>3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C36C9E0-5068-F343-B5C9-1ABDDB889F26}"/>
                </a:ext>
              </a:extLst>
            </p:cNvPr>
            <p:cNvSpPr txBox="1"/>
            <p:nvPr/>
          </p:nvSpPr>
          <p:spPr>
            <a:xfrm>
              <a:off x="9070599" y="14393950"/>
              <a:ext cx="6014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6"/>
                  </a:solidFill>
                </a:rPr>
                <a:t>Δ</a:t>
              </a:r>
              <a:r>
                <a:rPr lang="en-US" sz="3600" baseline="-25000" dirty="0">
                  <a:solidFill>
                    <a:schemeClr val="accent6"/>
                  </a:solidFill>
                </a:rPr>
                <a:t>4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D5BD071-2B12-E04F-9BD5-3ADBDEF6B144}"/>
                </a:ext>
              </a:extLst>
            </p:cNvPr>
            <p:cNvSpPr txBox="1"/>
            <p:nvPr/>
          </p:nvSpPr>
          <p:spPr>
            <a:xfrm>
              <a:off x="9753272" y="14399615"/>
              <a:ext cx="6014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6"/>
                  </a:solidFill>
                </a:rPr>
                <a:t>Δ</a:t>
              </a:r>
              <a:r>
                <a:rPr lang="en-US" sz="3600" baseline="-25000" dirty="0">
                  <a:solidFill>
                    <a:schemeClr val="accent6"/>
                  </a:solidFill>
                </a:rPr>
                <a:t>5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5F3A2D1D-6F75-A64E-A816-BFE4C78BE220}"/>
                </a:ext>
              </a:extLst>
            </p:cNvPr>
            <p:cNvCxnSpPr/>
            <p:nvPr/>
          </p:nvCxnSpPr>
          <p:spPr>
            <a:xfrm>
              <a:off x="10390721" y="14393950"/>
              <a:ext cx="834887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594B71A-9D2B-EB4B-9247-89BEA7ACBC2C}"/>
                </a:ext>
              </a:extLst>
            </p:cNvPr>
            <p:cNvSpPr txBox="1"/>
            <p:nvPr/>
          </p:nvSpPr>
          <p:spPr>
            <a:xfrm>
              <a:off x="10501937" y="14406590"/>
              <a:ext cx="8835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6"/>
                  </a:solidFill>
                </a:rPr>
                <a:t>Δ</a:t>
              </a:r>
              <a:r>
                <a:rPr lang="en-US" sz="3600" baseline="-25000" dirty="0">
                  <a:solidFill>
                    <a:schemeClr val="accent6"/>
                  </a:solidFill>
                </a:rPr>
                <a:t>6 …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751EBDB-2979-0A45-9F82-5D07B27D3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463584" y="12688782"/>
              <a:ext cx="593598" cy="824443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E1D754C-A0B0-4246-A685-BF7136D3B69F}"/>
              </a:ext>
            </a:extLst>
          </p:cNvPr>
          <p:cNvSpPr/>
          <p:nvPr/>
        </p:nvSpPr>
        <p:spPr>
          <a:xfrm>
            <a:off x="1561171" y="1341390"/>
            <a:ext cx="9545441" cy="2365196"/>
          </a:xfrm>
          <a:prstGeom prst="rect">
            <a:avLst/>
          </a:prstGeom>
          <a:solidFill>
            <a:schemeClr val="accent6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883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7;p18">
            <a:extLst>
              <a:ext uri="{FF2B5EF4-FFF2-40B4-BE49-F238E27FC236}">
                <a16:creationId xmlns:a16="http://schemas.microsoft.com/office/drawing/2014/main" id="{B3BEF646-333D-924B-9E0E-6F3715288A0A}"/>
              </a:ext>
            </a:extLst>
          </p:cNvPr>
          <p:cNvSpPr txBox="1">
            <a:spLocks/>
          </p:cNvSpPr>
          <p:nvPr/>
        </p:nvSpPr>
        <p:spPr>
          <a:xfrm>
            <a:off x="1602600" y="98425"/>
            <a:ext cx="9065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15537E"/>
              </a:buClr>
              <a:buSzPts val="4000"/>
            </a:pPr>
            <a:r>
              <a:rPr lang="en-US" sz="3400">
                <a:solidFill>
                  <a:srgbClr val="15537E"/>
                </a:solidFill>
                <a:latin typeface="Verdana"/>
                <a:ea typeface="Verdana"/>
                <a:cs typeface="Verdana"/>
                <a:sym typeface="Verdana"/>
              </a:rPr>
              <a:t>Data and Bayesian Block Decomposition</a:t>
            </a:r>
            <a:endParaRPr lang="en-US" sz="3400" dirty="0">
              <a:solidFill>
                <a:srgbClr val="15537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A7C2DE-0600-1643-983C-12E77DDF8351}"/>
              </a:ext>
            </a:extLst>
          </p:cNvPr>
          <p:cNvSpPr txBox="1"/>
          <p:nvPr/>
        </p:nvSpPr>
        <p:spPr>
          <a:xfrm>
            <a:off x="8857130" y="1788016"/>
            <a:ext cx="28360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GOES observations</a:t>
            </a:r>
          </a:p>
          <a:p>
            <a:r>
              <a:rPr lang="en-US" dirty="0"/>
              <a:t>72000 accepted flares &gt; C1 class</a:t>
            </a:r>
          </a:p>
          <a:p>
            <a:r>
              <a:rPr lang="en-US" dirty="0"/>
              <a:t>Time period 1975-2017</a:t>
            </a:r>
          </a:p>
          <a:p>
            <a:r>
              <a:rPr lang="en-US" dirty="0"/>
              <a:t>Mean = 4.83 </a:t>
            </a:r>
            <a:r>
              <a:rPr lang="en-US" dirty="0" err="1"/>
              <a:t>hrs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BE816-AC35-754B-BDEA-9C067574C4F9}"/>
              </a:ext>
            </a:extLst>
          </p:cNvPr>
          <p:cNvSpPr txBox="1"/>
          <p:nvPr/>
        </p:nvSpPr>
        <p:spPr>
          <a:xfrm>
            <a:off x="8839201" y="4711525"/>
            <a:ext cx="2527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Scargle</a:t>
            </a:r>
            <a:r>
              <a:rPr lang="en-US" dirty="0"/>
              <a:t> [2012]</a:t>
            </a:r>
          </a:p>
          <a:p>
            <a:r>
              <a:rPr lang="en-US" dirty="0"/>
              <a:t>Mean block length ~ 24 days</a:t>
            </a:r>
          </a:p>
          <a:p>
            <a:r>
              <a:rPr lang="en-US" dirty="0"/>
              <a:t>Variance in rate corresponds to solar cycle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D4D50C-199F-0746-BFB4-0AC0152B1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7560"/>
            <a:ext cx="8909961" cy="2691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4B2F04-F1DA-E845-8445-CAC5CDA3E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276" y="3769111"/>
            <a:ext cx="8933284" cy="269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17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78F78-DD75-6C40-B242-A91259514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Waiting Time Distribution </a:t>
            </a:r>
            <a:br>
              <a:rPr lang="en-US" dirty="0"/>
            </a:b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BDB454-3EC5-1640-A34E-523FF271B9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5787" y="1303867"/>
            <a:ext cx="7078360" cy="4593902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DCA137B-35B7-594D-918A-B88FDDAD4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6381" y="2284793"/>
            <a:ext cx="3607419" cy="263204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1975-present</a:t>
            </a:r>
          </a:p>
          <a:p>
            <a:r>
              <a:rPr lang="en-US" dirty="0"/>
              <a:t>72,000 flares</a:t>
            </a:r>
          </a:p>
          <a:p>
            <a:r>
              <a:rPr lang="en-US" dirty="0"/>
              <a:t>Mean 4.85 hours</a:t>
            </a:r>
          </a:p>
          <a:p>
            <a:r>
              <a:rPr lang="en-US" dirty="0"/>
              <a:t>Nonstationary Poisson Distribution</a:t>
            </a:r>
          </a:p>
          <a:p>
            <a:r>
              <a:rPr lang="en-US" dirty="0"/>
              <a:t>Wheatland [2002], Moon [2001], </a:t>
            </a:r>
            <a:r>
              <a:rPr lang="en-US" dirty="0" err="1"/>
              <a:t>Ashwanden</a:t>
            </a:r>
            <a:r>
              <a:rPr lang="en-US" dirty="0"/>
              <a:t> [2010], 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0A4D38-9FE8-F94D-8B18-B340439DFD78}"/>
              </a:ext>
            </a:extLst>
          </p:cNvPr>
          <p:cNvSpPr txBox="1"/>
          <p:nvPr/>
        </p:nvSpPr>
        <p:spPr>
          <a:xfrm>
            <a:off x="3111479" y="6308209"/>
            <a:ext cx="206697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Snelling et al., 2020</a:t>
            </a:r>
          </a:p>
        </p:txBody>
      </p:sp>
    </p:spTree>
    <p:extLst>
      <p:ext uri="{BB962C8B-B14F-4D97-AF65-F5344CB8AC3E}">
        <p14:creationId xmlns:p14="http://schemas.microsoft.com/office/powerpoint/2010/main" val="2456832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77F88-7B4B-D44B-98B2-F54743BC2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Non-Stationary Poisson Process?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04052-3F1E-F14C-A4C0-412C4FAB38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waiting time distribution is consistent with the assumption of independent events having an exponential distribution of waiting times. </a:t>
            </a:r>
          </a:p>
          <a:p>
            <a:r>
              <a:rPr lang="en-US" dirty="0"/>
              <a:t>This is a property of avalanche models and Self Organized Criticality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E3B0B-7EC0-A848-BC51-77DEECAFD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081" y="4335653"/>
            <a:ext cx="5630775" cy="197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60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>
            <a:spLocks noGrp="1"/>
          </p:cNvSpPr>
          <p:nvPr>
            <p:ph type="title"/>
          </p:nvPr>
        </p:nvSpPr>
        <p:spPr>
          <a:xfrm>
            <a:off x="1315741" y="473610"/>
            <a:ext cx="9703553" cy="50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15537E"/>
              </a:buClr>
              <a:buSzPts val="4000"/>
            </a:pPr>
            <a:r>
              <a:rPr lang="en-US" sz="4000" dirty="0">
                <a:solidFill>
                  <a:srgbClr val="15537E"/>
                </a:solidFill>
                <a:latin typeface="Verdana"/>
                <a:ea typeface="Verdana"/>
                <a:cs typeface="Verdana"/>
                <a:sym typeface="Verdana"/>
              </a:rPr>
              <a:t>Question: </a:t>
            </a:r>
            <a:br>
              <a:rPr lang="en-US" sz="4000" dirty="0">
                <a:solidFill>
                  <a:srgbClr val="15537E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en-US" sz="4000" dirty="0">
                <a:solidFill>
                  <a:srgbClr val="15537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4000" dirty="0">
                <a:solidFill>
                  <a:srgbClr val="15537E"/>
                </a:solidFill>
                <a:latin typeface="Verdana"/>
                <a:ea typeface="Verdana"/>
                <a:cs typeface="Verdana"/>
                <a:sym typeface="Verdana"/>
              </a:rPr>
              <a:t>Although the distribution matches is it really a nonstationary Poisson process or are subsequent flares actually related?  Is there a short-term memory?</a:t>
            </a:r>
            <a:endParaRPr sz="4000" dirty="0">
              <a:solidFill>
                <a:srgbClr val="15537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2152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15537E"/>
              </a:buClr>
              <a:buSzPts val="4000"/>
            </a:pPr>
            <a:r>
              <a:rPr lang="en-US" sz="4000">
                <a:solidFill>
                  <a:srgbClr val="15537E"/>
                </a:solidFill>
                <a:latin typeface="Verdana"/>
                <a:ea typeface="Verdana"/>
                <a:cs typeface="Verdana"/>
                <a:sym typeface="Verdana"/>
              </a:rPr>
              <a:t>Mutual Information Example</a:t>
            </a:r>
            <a:endParaRPr sz="4000">
              <a:solidFill>
                <a:srgbClr val="15537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163" name="Google Shape;163;p23"/>
          <p:cNvGraphicFramePr/>
          <p:nvPr/>
        </p:nvGraphicFramePr>
        <p:xfrm>
          <a:off x="6380018" y="1906350"/>
          <a:ext cx="4155000" cy="2830650"/>
        </p:xfrm>
        <a:graphic>
          <a:graphicData uri="http://schemas.openxmlformats.org/drawingml/2006/table">
            <a:tbl>
              <a:tblPr>
                <a:noFill/>
                <a:tableStyleId>{99631EE3-4B1D-4EFB-8C24-971E1728F062}</a:tableStyleId>
              </a:tblPr>
              <a:tblGrid>
                <a:gridCol w="487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7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6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3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2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43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0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lang="en-US" sz="2400" b="0" i="0" u="none" strike="noStrike" cap="none" baseline="-25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</a:t>
                      </a:r>
                      <a:endParaRPr/>
                    </a:p>
                  </a:txBody>
                  <a:tcPr marL="91450" marR="91450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lang="en-US" sz="2400" b="0" i="0" u="none" strike="noStrike" cap="none" baseline="-25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lang="en-US" sz="2400" b="0" i="0" u="none" strike="noStrike" cap="none" baseline="-25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hh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lang="en-US" sz="2400" b="0" i="0" u="none" strike="noStrike" cap="none" baseline="-25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ht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lang="en-US" sz="2400" b="0" i="0" u="none" strike="noStrike" cap="none" baseline="-25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lang="en-US" sz="2400" b="0" i="0" u="none" strike="noStrike" cap="none" baseline="-25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tt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endParaRPr sz="2400" b="0" i="0" u="none" strike="noStrike" cap="none" baseline="-25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1/2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1/2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10/46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12/46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12/46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12/46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.004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1/2</a:t>
                      </a:r>
                      <a:endParaRPr/>
                    </a:p>
                  </a:txBody>
                  <a:tcPr marL="91450" marR="91450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1/2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22/46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1/46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1/46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22/46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0.82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1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1/2</a:t>
                      </a:r>
                      <a:endParaRPr/>
                    </a:p>
                  </a:txBody>
                  <a:tcPr marL="91450" marR="91450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1/2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28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1/2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1/2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1.0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4" name="Google Shape;164;p23"/>
          <p:cNvSpPr/>
          <p:nvPr/>
        </p:nvSpPr>
        <p:spPr>
          <a:xfrm>
            <a:off x="1716694" y="1905000"/>
            <a:ext cx="22686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800">
                <a:latin typeface="Corbel"/>
                <a:ea typeface="Corbel"/>
                <a:cs typeface="Corbel"/>
                <a:sym typeface="Corbel"/>
              </a:rPr>
              <a:t>Heads</a:t>
            </a:r>
            <a:endParaRPr/>
          </a:p>
        </p:txBody>
      </p:sp>
      <p:sp>
        <p:nvSpPr>
          <p:cNvPr id="165" name="Google Shape;165;p23"/>
          <p:cNvSpPr/>
          <p:nvPr/>
        </p:nvSpPr>
        <p:spPr>
          <a:xfrm>
            <a:off x="3985319" y="1905000"/>
            <a:ext cx="22686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800">
                <a:latin typeface="Corbel"/>
                <a:ea typeface="Corbel"/>
                <a:cs typeface="Corbel"/>
                <a:sym typeface="Corbel"/>
              </a:rPr>
              <a:t>Tails</a:t>
            </a:r>
            <a:endParaRPr/>
          </a:p>
        </p:txBody>
      </p:sp>
      <p:cxnSp>
        <p:nvCxnSpPr>
          <p:cNvPr id="166" name="Google Shape;166;p23"/>
          <p:cNvCxnSpPr/>
          <p:nvPr/>
        </p:nvCxnSpPr>
        <p:spPr>
          <a:xfrm>
            <a:off x="1955621" y="4831404"/>
            <a:ext cx="4253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7" name="Google Shape;167;p23"/>
          <p:cNvSpPr txBox="1"/>
          <p:nvPr/>
        </p:nvSpPr>
        <p:spPr>
          <a:xfrm>
            <a:off x="3468039" y="4737004"/>
            <a:ext cx="7740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>
                <a:latin typeface="Corbel"/>
                <a:ea typeface="Corbel"/>
                <a:cs typeface="Corbel"/>
                <a:sym typeface="Corbel"/>
              </a:rPr>
              <a:t>time</a:t>
            </a:r>
            <a:endParaRPr/>
          </a:p>
        </p:txBody>
      </p:sp>
      <p:sp>
        <p:nvSpPr>
          <p:cNvPr id="168" name="Google Shape;168;p23"/>
          <p:cNvSpPr/>
          <p:nvPr/>
        </p:nvSpPr>
        <p:spPr>
          <a:xfrm>
            <a:off x="1766569" y="2754601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9" name="Google Shape;169;p23"/>
          <p:cNvSpPr/>
          <p:nvPr/>
        </p:nvSpPr>
        <p:spPr>
          <a:xfrm>
            <a:off x="1861095" y="2754601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0" name="Google Shape;170;p23"/>
          <p:cNvSpPr/>
          <p:nvPr/>
        </p:nvSpPr>
        <p:spPr>
          <a:xfrm>
            <a:off x="2050147" y="2754601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1" name="Google Shape;171;p23"/>
          <p:cNvSpPr/>
          <p:nvPr/>
        </p:nvSpPr>
        <p:spPr>
          <a:xfrm>
            <a:off x="2144673" y="2754601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2" name="Google Shape;172;p23"/>
          <p:cNvSpPr/>
          <p:nvPr/>
        </p:nvSpPr>
        <p:spPr>
          <a:xfrm>
            <a:off x="2428251" y="2754601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3" name="Google Shape;173;p23"/>
          <p:cNvSpPr/>
          <p:nvPr/>
        </p:nvSpPr>
        <p:spPr>
          <a:xfrm>
            <a:off x="4129720" y="2754601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4" name="Google Shape;174;p23"/>
          <p:cNvSpPr/>
          <p:nvPr/>
        </p:nvSpPr>
        <p:spPr>
          <a:xfrm>
            <a:off x="2806355" y="2754601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5" name="Google Shape;175;p23"/>
          <p:cNvSpPr/>
          <p:nvPr/>
        </p:nvSpPr>
        <p:spPr>
          <a:xfrm>
            <a:off x="2900881" y="2754601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6" name="Google Shape;176;p23"/>
          <p:cNvSpPr/>
          <p:nvPr/>
        </p:nvSpPr>
        <p:spPr>
          <a:xfrm>
            <a:off x="1955621" y="2754601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7" name="Google Shape;177;p23"/>
          <p:cNvSpPr/>
          <p:nvPr/>
        </p:nvSpPr>
        <p:spPr>
          <a:xfrm>
            <a:off x="2239199" y="2754601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8" name="Google Shape;178;p23"/>
          <p:cNvSpPr/>
          <p:nvPr/>
        </p:nvSpPr>
        <p:spPr>
          <a:xfrm>
            <a:off x="2333725" y="2754601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9" name="Google Shape;179;p23"/>
          <p:cNvSpPr/>
          <p:nvPr/>
        </p:nvSpPr>
        <p:spPr>
          <a:xfrm>
            <a:off x="2522777" y="2754601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0" name="Google Shape;180;p23"/>
          <p:cNvSpPr/>
          <p:nvPr/>
        </p:nvSpPr>
        <p:spPr>
          <a:xfrm>
            <a:off x="2711829" y="2754601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1" name="Google Shape;181;p23"/>
          <p:cNvSpPr/>
          <p:nvPr/>
        </p:nvSpPr>
        <p:spPr>
          <a:xfrm>
            <a:off x="2995408" y="2754601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2" name="Google Shape;182;p23"/>
          <p:cNvSpPr/>
          <p:nvPr/>
        </p:nvSpPr>
        <p:spPr>
          <a:xfrm>
            <a:off x="3089934" y="2754601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3" name="Google Shape;183;p23"/>
          <p:cNvSpPr/>
          <p:nvPr/>
        </p:nvSpPr>
        <p:spPr>
          <a:xfrm>
            <a:off x="3468038" y="2754601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4" name="Google Shape;184;p23"/>
          <p:cNvSpPr/>
          <p:nvPr/>
        </p:nvSpPr>
        <p:spPr>
          <a:xfrm>
            <a:off x="3562564" y="2754601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5" name="Google Shape;185;p23"/>
          <p:cNvSpPr/>
          <p:nvPr/>
        </p:nvSpPr>
        <p:spPr>
          <a:xfrm>
            <a:off x="3751616" y="2754601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6" name="Google Shape;186;p23"/>
          <p:cNvSpPr/>
          <p:nvPr/>
        </p:nvSpPr>
        <p:spPr>
          <a:xfrm>
            <a:off x="3940668" y="2754601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7" name="Google Shape;187;p23"/>
          <p:cNvSpPr/>
          <p:nvPr/>
        </p:nvSpPr>
        <p:spPr>
          <a:xfrm>
            <a:off x="5169507" y="2754601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8" name="Google Shape;188;p23"/>
          <p:cNvSpPr/>
          <p:nvPr/>
        </p:nvSpPr>
        <p:spPr>
          <a:xfrm>
            <a:off x="2617303" y="2754601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9" name="Google Shape;189;p23"/>
          <p:cNvSpPr/>
          <p:nvPr/>
        </p:nvSpPr>
        <p:spPr>
          <a:xfrm>
            <a:off x="3846142" y="2754601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0" name="Google Shape;190;p23"/>
          <p:cNvSpPr/>
          <p:nvPr/>
        </p:nvSpPr>
        <p:spPr>
          <a:xfrm>
            <a:off x="4602350" y="2754601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1" name="Google Shape;191;p23"/>
          <p:cNvSpPr/>
          <p:nvPr/>
        </p:nvSpPr>
        <p:spPr>
          <a:xfrm>
            <a:off x="3184460" y="2754601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2" name="Google Shape;192;p23"/>
          <p:cNvSpPr/>
          <p:nvPr/>
        </p:nvSpPr>
        <p:spPr>
          <a:xfrm>
            <a:off x="3278986" y="2754601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3" name="Google Shape;193;p23"/>
          <p:cNvSpPr/>
          <p:nvPr/>
        </p:nvSpPr>
        <p:spPr>
          <a:xfrm>
            <a:off x="3373512" y="2754601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4" name="Google Shape;194;p23"/>
          <p:cNvSpPr/>
          <p:nvPr/>
        </p:nvSpPr>
        <p:spPr>
          <a:xfrm>
            <a:off x="3657090" y="2754601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5" name="Google Shape;195;p23"/>
          <p:cNvSpPr/>
          <p:nvPr/>
        </p:nvSpPr>
        <p:spPr>
          <a:xfrm>
            <a:off x="4413298" y="2754601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6" name="Google Shape;196;p23"/>
          <p:cNvSpPr/>
          <p:nvPr/>
        </p:nvSpPr>
        <p:spPr>
          <a:xfrm>
            <a:off x="4224246" y="2754601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7" name="Google Shape;197;p23"/>
          <p:cNvSpPr/>
          <p:nvPr/>
        </p:nvSpPr>
        <p:spPr>
          <a:xfrm>
            <a:off x="4318772" y="2754601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8" name="Google Shape;198;p23"/>
          <p:cNvSpPr/>
          <p:nvPr/>
        </p:nvSpPr>
        <p:spPr>
          <a:xfrm>
            <a:off x="4507824" y="2754601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9" name="Google Shape;199;p23"/>
          <p:cNvSpPr/>
          <p:nvPr/>
        </p:nvSpPr>
        <p:spPr>
          <a:xfrm>
            <a:off x="4696876" y="2754601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0" name="Google Shape;200;p23"/>
          <p:cNvSpPr/>
          <p:nvPr/>
        </p:nvSpPr>
        <p:spPr>
          <a:xfrm>
            <a:off x="4791402" y="2754601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1" name="Google Shape;201;p23"/>
          <p:cNvSpPr/>
          <p:nvPr/>
        </p:nvSpPr>
        <p:spPr>
          <a:xfrm>
            <a:off x="5736663" y="2754601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2" name="Google Shape;202;p23"/>
          <p:cNvSpPr/>
          <p:nvPr/>
        </p:nvSpPr>
        <p:spPr>
          <a:xfrm>
            <a:off x="5642137" y="2754601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3" name="Google Shape;203;p23"/>
          <p:cNvSpPr/>
          <p:nvPr/>
        </p:nvSpPr>
        <p:spPr>
          <a:xfrm>
            <a:off x="5453085" y="2754601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4" name="Google Shape;204;p23"/>
          <p:cNvSpPr/>
          <p:nvPr/>
        </p:nvSpPr>
        <p:spPr>
          <a:xfrm>
            <a:off x="4980454" y="2754601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5" name="Google Shape;205;p23"/>
          <p:cNvSpPr/>
          <p:nvPr/>
        </p:nvSpPr>
        <p:spPr>
          <a:xfrm>
            <a:off x="4885928" y="2754601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6" name="Google Shape;206;p23"/>
          <p:cNvSpPr/>
          <p:nvPr/>
        </p:nvSpPr>
        <p:spPr>
          <a:xfrm>
            <a:off x="4035194" y="2754601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7" name="Google Shape;207;p23"/>
          <p:cNvSpPr/>
          <p:nvPr/>
        </p:nvSpPr>
        <p:spPr>
          <a:xfrm>
            <a:off x="5074980" y="2754601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8" name="Google Shape;208;p23"/>
          <p:cNvSpPr/>
          <p:nvPr/>
        </p:nvSpPr>
        <p:spPr>
          <a:xfrm>
            <a:off x="5264033" y="2754601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9" name="Google Shape;209;p23"/>
          <p:cNvSpPr/>
          <p:nvPr/>
        </p:nvSpPr>
        <p:spPr>
          <a:xfrm>
            <a:off x="5358559" y="2754601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0" name="Google Shape;210;p23"/>
          <p:cNvSpPr/>
          <p:nvPr/>
        </p:nvSpPr>
        <p:spPr>
          <a:xfrm>
            <a:off x="5547611" y="2754601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1" name="Google Shape;211;p23"/>
          <p:cNvSpPr/>
          <p:nvPr/>
        </p:nvSpPr>
        <p:spPr>
          <a:xfrm>
            <a:off x="6114767" y="2754601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2" name="Google Shape;212;p23"/>
          <p:cNvSpPr/>
          <p:nvPr/>
        </p:nvSpPr>
        <p:spPr>
          <a:xfrm>
            <a:off x="5831189" y="2754601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3" name="Google Shape;213;p23"/>
          <p:cNvSpPr/>
          <p:nvPr/>
        </p:nvSpPr>
        <p:spPr>
          <a:xfrm>
            <a:off x="5925715" y="2754601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4" name="Google Shape;214;p23"/>
          <p:cNvSpPr/>
          <p:nvPr/>
        </p:nvSpPr>
        <p:spPr>
          <a:xfrm>
            <a:off x="3562564" y="4076203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2239199" y="4076203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6" name="Google Shape;216;p23"/>
          <p:cNvSpPr/>
          <p:nvPr/>
        </p:nvSpPr>
        <p:spPr>
          <a:xfrm>
            <a:off x="2428251" y="4076203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7" name="Google Shape;217;p23"/>
          <p:cNvSpPr/>
          <p:nvPr/>
        </p:nvSpPr>
        <p:spPr>
          <a:xfrm>
            <a:off x="2144673" y="4076203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8" name="Google Shape;218;p23"/>
          <p:cNvSpPr/>
          <p:nvPr/>
        </p:nvSpPr>
        <p:spPr>
          <a:xfrm>
            <a:off x="1955621" y="4076203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9" name="Google Shape;219;p23"/>
          <p:cNvSpPr/>
          <p:nvPr/>
        </p:nvSpPr>
        <p:spPr>
          <a:xfrm>
            <a:off x="2333725" y="4076203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20" name="Google Shape;220;p23"/>
          <p:cNvSpPr/>
          <p:nvPr/>
        </p:nvSpPr>
        <p:spPr>
          <a:xfrm>
            <a:off x="2522777" y="4076203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21" name="Google Shape;221;p23"/>
          <p:cNvSpPr/>
          <p:nvPr/>
        </p:nvSpPr>
        <p:spPr>
          <a:xfrm>
            <a:off x="2617303" y="4076203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22" name="Google Shape;222;p23"/>
          <p:cNvSpPr/>
          <p:nvPr/>
        </p:nvSpPr>
        <p:spPr>
          <a:xfrm>
            <a:off x="1766569" y="4076203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23" name="Google Shape;223;p23"/>
          <p:cNvSpPr/>
          <p:nvPr/>
        </p:nvSpPr>
        <p:spPr>
          <a:xfrm>
            <a:off x="1861095" y="4076203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24" name="Google Shape;224;p23"/>
          <p:cNvSpPr/>
          <p:nvPr/>
        </p:nvSpPr>
        <p:spPr>
          <a:xfrm>
            <a:off x="2050147" y="4076203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25" name="Google Shape;225;p23"/>
          <p:cNvSpPr/>
          <p:nvPr/>
        </p:nvSpPr>
        <p:spPr>
          <a:xfrm>
            <a:off x="1766569" y="3415402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26" name="Google Shape;226;p23"/>
          <p:cNvSpPr/>
          <p:nvPr/>
        </p:nvSpPr>
        <p:spPr>
          <a:xfrm>
            <a:off x="5074980" y="3415402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27" name="Google Shape;227;p23"/>
          <p:cNvSpPr/>
          <p:nvPr/>
        </p:nvSpPr>
        <p:spPr>
          <a:xfrm>
            <a:off x="3940668" y="3415402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28" name="Google Shape;228;p23"/>
          <p:cNvSpPr/>
          <p:nvPr/>
        </p:nvSpPr>
        <p:spPr>
          <a:xfrm>
            <a:off x="2995408" y="3415402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29" name="Google Shape;229;p23"/>
          <p:cNvSpPr/>
          <p:nvPr/>
        </p:nvSpPr>
        <p:spPr>
          <a:xfrm>
            <a:off x="3089934" y="3415402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0" name="Google Shape;230;p23"/>
          <p:cNvSpPr/>
          <p:nvPr/>
        </p:nvSpPr>
        <p:spPr>
          <a:xfrm>
            <a:off x="4885928" y="3415402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1" name="Google Shape;231;p23"/>
          <p:cNvSpPr/>
          <p:nvPr/>
        </p:nvSpPr>
        <p:spPr>
          <a:xfrm>
            <a:off x="4507824" y="3415402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2" name="Google Shape;232;p23"/>
          <p:cNvSpPr/>
          <p:nvPr/>
        </p:nvSpPr>
        <p:spPr>
          <a:xfrm>
            <a:off x="4035194" y="3415402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3" name="Google Shape;233;p23"/>
          <p:cNvSpPr/>
          <p:nvPr/>
        </p:nvSpPr>
        <p:spPr>
          <a:xfrm>
            <a:off x="1955621" y="3415402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4" name="Google Shape;234;p23"/>
          <p:cNvSpPr/>
          <p:nvPr/>
        </p:nvSpPr>
        <p:spPr>
          <a:xfrm>
            <a:off x="2239199" y="3415402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5" name="Google Shape;235;p23"/>
          <p:cNvSpPr/>
          <p:nvPr/>
        </p:nvSpPr>
        <p:spPr>
          <a:xfrm>
            <a:off x="2333725" y="3415402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6" name="Google Shape;236;p23"/>
          <p:cNvSpPr/>
          <p:nvPr/>
        </p:nvSpPr>
        <p:spPr>
          <a:xfrm>
            <a:off x="2522777" y="3415402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7" name="Google Shape;237;p23"/>
          <p:cNvSpPr/>
          <p:nvPr/>
        </p:nvSpPr>
        <p:spPr>
          <a:xfrm>
            <a:off x="2711829" y="3415402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8" name="Google Shape;238;p23"/>
          <p:cNvSpPr/>
          <p:nvPr/>
        </p:nvSpPr>
        <p:spPr>
          <a:xfrm>
            <a:off x="2050147" y="3415402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9" name="Google Shape;239;p23"/>
          <p:cNvSpPr/>
          <p:nvPr/>
        </p:nvSpPr>
        <p:spPr>
          <a:xfrm>
            <a:off x="2144673" y="3415402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0" name="Google Shape;240;p23"/>
          <p:cNvSpPr/>
          <p:nvPr/>
        </p:nvSpPr>
        <p:spPr>
          <a:xfrm>
            <a:off x="2428251" y="3415402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1" name="Google Shape;241;p23"/>
          <p:cNvSpPr/>
          <p:nvPr/>
        </p:nvSpPr>
        <p:spPr>
          <a:xfrm>
            <a:off x="5169507" y="3415402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2" name="Google Shape;242;p23"/>
          <p:cNvSpPr/>
          <p:nvPr/>
        </p:nvSpPr>
        <p:spPr>
          <a:xfrm>
            <a:off x="5264033" y="3415402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3" name="Google Shape;243;p23"/>
          <p:cNvSpPr/>
          <p:nvPr/>
        </p:nvSpPr>
        <p:spPr>
          <a:xfrm>
            <a:off x="2617303" y="3415402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4" name="Google Shape;244;p23"/>
          <p:cNvSpPr/>
          <p:nvPr/>
        </p:nvSpPr>
        <p:spPr>
          <a:xfrm>
            <a:off x="5642137" y="3415402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5" name="Google Shape;245;p23"/>
          <p:cNvSpPr/>
          <p:nvPr/>
        </p:nvSpPr>
        <p:spPr>
          <a:xfrm>
            <a:off x="5736663" y="3415402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6" name="Google Shape;246;p23"/>
          <p:cNvSpPr/>
          <p:nvPr/>
        </p:nvSpPr>
        <p:spPr>
          <a:xfrm>
            <a:off x="2806355" y="3415402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7" name="Google Shape;247;p23"/>
          <p:cNvSpPr/>
          <p:nvPr/>
        </p:nvSpPr>
        <p:spPr>
          <a:xfrm>
            <a:off x="2900881" y="3415402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8" name="Google Shape;248;p23"/>
          <p:cNvSpPr/>
          <p:nvPr/>
        </p:nvSpPr>
        <p:spPr>
          <a:xfrm>
            <a:off x="3657090" y="3415402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9" name="Google Shape;249;p23"/>
          <p:cNvSpPr/>
          <p:nvPr/>
        </p:nvSpPr>
        <p:spPr>
          <a:xfrm>
            <a:off x="3468038" y="3415402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0" name="Google Shape;250;p23"/>
          <p:cNvSpPr/>
          <p:nvPr/>
        </p:nvSpPr>
        <p:spPr>
          <a:xfrm>
            <a:off x="3184460" y="3415402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1" name="Google Shape;251;p23"/>
          <p:cNvSpPr/>
          <p:nvPr/>
        </p:nvSpPr>
        <p:spPr>
          <a:xfrm>
            <a:off x="4602350" y="3415402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2" name="Google Shape;252;p23"/>
          <p:cNvSpPr/>
          <p:nvPr/>
        </p:nvSpPr>
        <p:spPr>
          <a:xfrm>
            <a:off x="4791402" y="3415402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3" name="Google Shape;253;p23"/>
          <p:cNvSpPr/>
          <p:nvPr/>
        </p:nvSpPr>
        <p:spPr>
          <a:xfrm>
            <a:off x="3278986" y="3415402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4" name="Google Shape;254;p23"/>
          <p:cNvSpPr/>
          <p:nvPr/>
        </p:nvSpPr>
        <p:spPr>
          <a:xfrm>
            <a:off x="3373512" y="3415402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5" name="Google Shape;255;p23"/>
          <p:cNvSpPr/>
          <p:nvPr/>
        </p:nvSpPr>
        <p:spPr>
          <a:xfrm>
            <a:off x="3562564" y="3415402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6" name="Google Shape;256;p23"/>
          <p:cNvSpPr/>
          <p:nvPr/>
        </p:nvSpPr>
        <p:spPr>
          <a:xfrm>
            <a:off x="3751616" y="3415402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7" name="Google Shape;257;p23"/>
          <p:cNvSpPr/>
          <p:nvPr/>
        </p:nvSpPr>
        <p:spPr>
          <a:xfrm>
            <a:off x="3846142" y="3415402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8" name="Google Shape;258;p23"/>
          <p:cNvSpPr/>
          <p:nvPr/>
        </p:nvSpPr>
        <p:spPr>
          <a:xfrm>
            <a:off x="5453085" y="3415402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9" name="Google Shape;259;p23"/>
          <p:cNvSpPr/>
          <p:nvPr/>
        </p:nvSpPr>
        <p:spPr>
          <a:xfrm>
            <a:off x="5358559" y="3415402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60" name="Google Shape;260;p23"/>
          <p:cNvSpPr/>
          <p:nvPr/>
        </p:nvSpPr>
        <p:spPr>
          <a:xfrm>
            <a:off x="5925715" y="3415402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61" name="Google Shape;261;p23"/>
          <p:cNvSpPr/>
          <p:nvPr/>
        </p:nvSpPr>
        <p:spPr>
          <a:xfrm>
            <a:off x="6020241" y="3415402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62" name="Google Shape;262;p23"/>
          <p:cNvSpPr/>
          <p:nvPr/>
        </p:nvSpPr>
        <p:spPr>
          <a:xfrm>
            <a:off x="1861095" y="3415402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63" name="Google Shape;263;p23"/>
          <p:cNvSpPr/>
          <p:nvPr/>
        </p:nvSpPr>
        <p:spPr>
          <a:xfrm>
            <a:off x="4129720" y="3415402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64" name="Google Shape;264;p23"/>
          <p:cNvSpPr/>
          <p:nvPr/>
        </p:nvSpPr>
        <p:spPr>
          <a:xfrm>
            <a:off x="4224246" y="3415402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65" name="Google Shape;265;p23"/>
          <p:cNvSpPr/>
          <p:nvPr/>
        </p:nvSpPr>
        <p:spPr>
          <a:xfrm>
            <a:off x="4318772" y="3415402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66" name="Google Shape;266;p23"/>
          <p:cNvSpPr/>
          <p:nvPr/>
        </p:nvSpPr>
        <p:spPr>
          <a:xfrm>
            <a:off x="4413298" y="3415402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67" name="Google Shape;267;p23"/>
          <p:cNvSpPr/>
          <p:nvPr/>
        </p:nvSpPr>
        <p:spPr>
          <a:xfrm>
            <a:off x="4696876" y="3415402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68" name="Google Shape;268;p23"/>
          <p:cNvSpPr/>
          <p:nvPr/>
        </p:nvSpPr>
        <p:spPr>
          <a:xfrm>
            <a:off x="5831189" y="3415402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69" name="Google Shape;269;p23"/>
          <p:cNvSpPr/>
          <p:nvPr/>
        </p:nvSpPr>
        <p:spPr>
          <a:xfrm>
            <a:off x="5547611" y="3415402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70" name="Google Shape;270;p23"/>
          <p:cNvSpPr/>
          <p:nvPr/>
        </p:nvSpPr>
        <p:spPr>
          <a:xfrm>
            <a:off x="4980454" y="3415402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71" name="Google Shape;271;p23"/>
          <p:cNvSpPr/>
          <p:nvPr/>
        </p:nvSpPr>
        <p:spPr>
          <a:xfrm>
            <a:off x="6114767" y="3415402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72" name="Google Shape;272;p23"/>
          <p:cNvSpPr/>
          <p:nvPr/>
        </p:nvSpPr>
        <p:spPr>
          <a:xfrm>
            <a:off x="3184460" y="4076203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73" name="Google Shape;273;p23"/>
          <p:cNvSpPr/>
          <p:nvPr/>
        </p:nvSpPr>
        <p:spPr>
          <a:xfrm>
            <a:off x="3373512" y="4076203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74" name="Google Shape;274;p23"/>
          <p:cNvSpPr/>
          <p:nvPr/>
        </p:nvSpPr>
        <p:spPr>
          <a:xfrm>
            <a:off x="3089934" y="4076203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75" name="Google Shape;275;p23"/>
          <p:cNvSpPr/>
          <p:nvPr/>
        </p:nvSpPr>
        <p:spPr>
          <a:xfrm>
            <a:off x="2900881" y="4076203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76" name="Google Shape;276;p23"/>
          <p:cNvSpPr/>
          <p:nvPr/>
        </p:nvSpPr>
        <p:spPr>
          <a:xfrm>
            <a:off x="3278986" y="4076203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77" name="Google Shape;277;p23"/>
          <p:cNvSpPr/>
          <p:nvPr/>
        </p:nvSpPr>
        <p:spPr>
          <a:xfrm>
            <a:off x="3468038" y="4076203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78" name="Google Shape;278;p23"/>
          <p:cNvSpPr/>
          <p:nvPr/>
        </p:nvSpPr>
        <p:spPr>
          <a:xfrm>
            <a:off x="2711829" y="4076203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79" name="Google Shape;279;p23"/>
          <p:cNvSpPr/>
          <p:nvPr/>
        </p:nvSpPr>
        <p:spPr>
          <a:xfrm>
            <a:off x="2806355" y="4076203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0" name="Google Shape;280;p23"/>
          <p:cNvSpPr/>
          <p:nvPr/>
        </p:nvSpPr>
        <p:spPr>
          <a:xfrm>
            <a:off x="2995408" y="4076203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1" name="Google Shape;281;p23"/>
          <p:cNvSpPr/>
          <p:nvPr/>
        </p:nvSpPr>
        <p:spPr>
          <a:xfrm>
            <a:off x="5453085" y="4076203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2" name="Google Shape;282;p23"/>
          <p:cNvSpPr/>
          <p:nvPr/>
        </p:nvSpPr>
        <p:spPr>
          <a:xfrm>
            <a:off x="4129720" y="4076203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3" name="Google Shape;283;p23"/>
          <p:cNvSpPr/>
          <p:nvPr/>
        </p:nvSpPr>
        <p:spPr>
          <a:xfrm>
            <a:off x="4318772" y="4076203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4" name="Google Shape;284;p23"/>
          <p:cNvSpPr/>
          <p:nvPr/>
        </p:nvSpPr>
        <p:spPr>
          <a:xfrm>
            <a:off x="4035194" y="4076203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5" name="Google Shape;285;p23"/>
          <p:cNvSpPr/>
          <p:nvPr/>
        </p:nvSpPr>
        <p:spPr>
          <a:xfrm>
            <a:off x="3846142" y="4076203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6" name="Google Shape;286;p23"/>
          <p:cNvSpPr/>
          <p:nvPr/>
        </p:nvSpPr>
        <p:spPr>
          <a:xfrm>
            <a:off x="4224246" y="4076203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7" name="Google Shape;287;p23"/>
          <p:cNvSpPr/>
          <p:nvPr/>
        </p:nvSpPr>
        <p:spPr>
          <a:xfrm>
            <a:off x="4413298" y="4076203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8" name="Google Shape;288;p23"/>
          <p:cNvSpPr/>
          <p:nvPr/>
        </p:nvSpPr>
        <p:spPr>
          <a:xfrm>
            <a:off x="4507824" y="4076203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9" name="Google Shape;289;p23"/>
          <p:cNvSpPr/>
          <p:nvPr/>
        </p:nvSpPr>
        <p:spPr>
          <a:xfrm>
            <a:off x="3657090" y="4076203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0" name="Google Shape;290;p23"/>
          <p:cNvSpPr/>
          <p:nvPr/>
        </p:nvSpPr>
        <p:spPr>
          <a:xfrm>
            <a:off x="3751616" y="4076203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1" name="Google Shape;291;p23"/>
          <p:cNvSpPr/>
          <p:nvPr/>
        </p:nvSpPr>
        <p:spPr>
          <a:xfrm>
            <a:off x="3940668" y="4076203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2" name="Google Shape;292;p23"/>
          <p:cNvSpPr/>
          <p:nvPr/>
        </p:nvSpPr>
        <p:spPr>
          <a:xfrm>
            <a:off x="5074980" y="4076203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3" name="Google Shape;293;p23"/>
          <p:cNvSpPr/>
          <p:nvPr/>
        </p:nvSpPr>
        <p:spPr>
          <a:xfrm>
            <a:off x="5264033" y="4076203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4" name="Google Shape;294;p23"/>
          <p:cNvSpPr/>
          <p:nvPr/>
        </p:nvSpPr>
        <p:spPr>
          <a:xfrm>
            <a:off x="4980454" y="4076203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5" name="Google Shape;295;p23"/>
          <p:cNvSpPr/>
          <p:nvPr/>
        </p:nvSpPr>
        <p:spPr>
          <a:xfrm>
            <a:off x="4791402" y="4076203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6" name="Google Shape;296;p23"/>
          <p:cNvSpPr/>
          <p:nvPr/>
        </p:nvSpPr>
        <p:spPr>
          <a:xfrm>
            <a:off x="5169507" y="4076203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7" name="Google Shape;297;p23"/>
          <p:cNvSpPr/>
          <p:nvPr/>
        </p:nvSpPr>
        <p:spPr>
          <a:xfrm>
            <a:off x="5358559" y="4076203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8" name="Google Shape;298;p23"/>
          <p:cNvSpPr/>
          <p:nvPr/>
        </p:nvSpPr>
        <p:spPr>
          <a:xfrm>
            <a:off x="4602350" y="4076203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9" name="Google Shape;299;p23"/>
          <p:cNvSpPr/>
          <p:nvPr/>
        </p:nvSpPr>
        <p:spPr>
          <a:xfrm>
            <a:off x="4696876" y="4076203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0" name="Google Shape;300;p23"/>
          <p:cNvSpPr/>
          <p:nvPr/>
        </p:nvSpPr>
        <p:spPr>
          <a:xfrm>
            <a:off x="4885928" y="4076203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1" name="Google Shape;301;p23"/>
          <p:cNvSpPr/>
          <p:nvPr/>
        </p:nvSpPr>
        <p:spPr>
          <a:xfrm>
            <a:off x="6020241" y="4076203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2" name="Google Shape;302;p23"/>
          <p:cNvSpPr/>
          <p:nvPr/>
        </p:nvSpPr>
        <p:spPr>
          <a:xfrm>
            <a:off x="5925715" y="4076203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3" name="Google Shape;303;p23"/>
          <p:cNvSpPr/>
          <p:nvPr/>
        </p:nvSpPr>
        <p:spPr>
          <a:xfrm>
            <a:off x="5736663" y="4076203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4" name="Google Shape;304;p23"/>
          <p:cNvSpPr/>
          <p:nvPr/>
        </p:nvSpPr>
        <p:spPr>
          <a:xfrm>
            <a:off x="6114767" y="4076203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5" name="Google Shape;305;p23"/>
          <p:cNvSpPr/>
          <p:nvPr/>
        </p:nvSpPr>
        <p:spPr>
          <a:xfrm>
            <a:off x="5547611" y="4076203"/>
            <a:ext cx="94500" cy="566400"/>
          </a:xfrm>
          <a:prstGeom prst="rect">
            <a:avLst/>
          </a:prstGeom>
          <a:solidFill>
            <a:srgbClr val="FF99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6" name="Google Shape;306;p23"/>
          <p:cNvSpPr/>
          <p:nvPr/>
        </p:nvSpPr>
        <p:spPr>
          <a:xfrm>
            <a:off x="5642137" y="4076203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7" name="Google Shape;307;p23"/>
          <p:cNvSpPr/>
          <p:nvPr/>
        </p:nvSpPr>
        <p:spPr>
          <a:xfrm>
            <a:off x="5831189" y="4076203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8" name="Google Shape;308;p23"/>
          <p:cNvSpPr/>
          <p:nvPr/>
        </p:nvSpPr>
        <p:spPr>
          <a:xfrm>
            <a:off x="6020241" y="2754601"/>
            <a:ext cx="94500" cy="566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9" name="Google Shape;309;p23"/>
          <p:cNvSpPr txBox="1">
            <a:spLocks noGrp="1"/>
          </p:cNvSpPr>
          <p:nvPr>
            <p:ph type="body" idx="1"/>
          </p:nvPr>
        </p:nvSpPr>
        <p:spPr>
          <a:xfrm>
            <a:off x="2152650" y="5124800"/>
            <a:ext cx="7886700" cy="14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0">
              <a:buNone/>
            </a:pPr>
            <a:r>
              <a:rPr lang="en-US"/>
              <a:t>Same distributions, different information!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4355</TotalTime>
  <Words>1381</Words>
  <Application>Microsoft Macintosh PowerPoint</Application>
  <PresentationFormat>Widescreen</PresentationFormat>
  <Paragraphs>185</Paragraphs>
  <Slides>35</Slides>
  <Notes>6</Notes>
  <HiddenSlides>4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Calibri</vt:lpstr>
      <vt:lpstr>Corbel</vt:lpstr>
      <vt:lpstr>Arial</vt:lpstr>
      <vt:lpstr>Verdana</vt:lpstr>
      <vt:lpstr>Calibri Light</vt:lpstr>
      <vt:lpstr>Symbol</vt:lpstr>
      <vt:lpstr>Open Sans</vt:lpstr>
      <vt:lpstr>Times New Roman</vt:lpstr>
      <vt:lpstr>Office Theme</vt:lpstr>
      <vt:lpstr>Information Horizon of Flares and Magnetic Active Regions</vt:lpstr>
      <vt:lpstr>A Hierarchy of Timescales</vt:lpstr>
      <vt:lpstr>Solar Flares</vt:lpstr>
      <vt:lpstr>A Hierarchy of Timescales</vt:lpstr>
      <vt:lpstr>PowerPoint Presentation</vt:lpstr>
      <vt:lpstr>Waiting Time Distribution  </vt:lpstr>
      <vt:lpstr>Non-Stationary Poisson Process?</vt:lpstr>
      <vt:lpstr>Question:   Although the distribution matches is it really a nonstationary Poisson process or are subsequent flares actually related?  Is there a short-term memory?</vt:lpstr>
      <vt:lpstr>Mutual Information Example</vt:lpstr>
      <vt:lpstr>Significance of Difference of MI from Surrogates</vt:lpstr>
      <vt:lpstr>PowerPoint Presentation</vt:lpstr>
      <vt:lpstr>Difference of CDF of Flares and Surrogates CDF(Δn, Δn+p) - CDF(Δn, Δn+p)surrogates</vt:lpstr>
      <vt:lpstr>Clustering of Flares  CDF(Δn, Δn+p,Δn+2p) - CDF(Δn, Δn+p, Δn+2p)surrogates</vt:lpstr>
      <vt:lpstr>Artificial Clusters in Data</vt:lpstr>
      <vt:lpstr>Clustering of Flares  CDF(Δn, Δn+p,Δn+2p,Δn+3p)</vt:lpstr>
      <vt:lpstr>PowerPoint Presentation</vt:lpstr>
      <vt:lpstr>Application to Sun-like star KIC 4749912 </vt:lpstr>
      <vt:lpstr>Solar Class Stars (Davenport, 2016)</vt:lpstr>
      <vt:lpstr>Noise or Flares?</vt:lpstr>
      <vt:lpstr>Small Flares Inconsistent with Noise</vt:lpstr>
      <vt:lpstr>Solar Active Regions</vt:lpstr>
      <vt:lpstr>Overall Objective</vt:lpstr>
      <vt:lpstr>Overall Objective</vt:lpstr>
      <vt:lpstr>Entropy-Based Tools</vt:lpstr>
      <vt:lpstr>Entropy of Synoptic Maps</vt:lpstr>
      <vt:lpstr>Entropy-Based Tools</vt:lpstr>
      <vt:lpstr>Procedure</vt:lpstr>
      <vt:lpstr>Procedure</vt:lpstr>
      <vt:lpstr>Procedure</vt:lpstr>
      <vt:lpstr>Results: Mutual Information</vt:lpstr>
      <vt:lpstr>Conditional Mutual Information</vt:lpstr>
      <vt:lpstr>Summary</vt:lpstr>
      <vt:lpstr>Hilbert Spectrum and Solar Cycle Memory</vt:lpstr>
      <vt:lpstr>22 year memory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Theory and Solar Flare Statistics</dc:title>
  <cp:lastModifiedBy>Jay Johnson</cp:lastModifiedBy>
  <cp:revision>43</cp:revision>
  <dcterms:modified xsi:type="dcterms:W3CDTF">2022-03-23T18:31:38Z</dcterms:modified>
</cp:coreProperties>
</file>