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61" r:id="rId2"/>
    <p:sldId id="262" r:id="rId3"/>
    <p:sldId id="272" r:id="rId4"/>
    <p:sldId id="273" r:id="rId5"/>
    <p:sldId id="274" r:id="rId6"/>
    <p:sldId id="275" r:id="rId7"/>
    <p:sldId id="276" r:id="rId8"/>
    <p:sldId id="277" r:id="rId9"/>
    <p:sldId id="263" r:id="rId10"/>
    <p:sldId id="264" r:id="rId11"/>
    <p:sldId id="265" r:id="rId12"/>
    <p:sldId id="266" r:id="rId13"/>
    <p:sldId id="256" r:id="rId14"/>
    <p:sldId id="257" r:id="rId15"/>
    <p:sldId id="258" r:id="rId16"/>
    <p:sldId id="271" r:id="rId17"/>
    <p:sldId id="278" r:id="rId18"/>
    <p:sldId id="279" r:id="rId19"/>
    <p:sldId id="486" r:id="rId20"/>
    <p:sldId id="259" r:id="rId21"/>
    <p:sldId id="260" r:id="rId22"/>
    <p:sldId id="280" r:id="rId23"/>
    <p:sldId id="281" r:id="rId24"/>
    <p:sldId id="282" r:id="rId25"/>
    <p:sldId id="283" r:id="rId26"/>
    <p:sldId id="285" r:id="rId27"/>
    <p:sldId id="485" r:id="rId28"/>
    <p:sldId id="286" r:id="rId29"/>
    <p:sldId id="48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3"/>
    <p:restoredTop sz="80127"/>
  </p:normalViewPr>
  <p:slideViewPr>
    <p:cSldViewPr snapToGrid="0">
      <p:cViewPr>
        <p:scale>
          <a:sx n="94" d="100"/>
          <a:sy n="94" d="100"/>
        </p:scale>
        <p:origin x="-8" y="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239BA-20EB-41F6-8E65-A0579FC68E6B}" type="datetimeFigureOut">
              <a:rPr lang="en-US" smtClean="0"/>
              <a:t>3/18/22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6A89E9-F943-4E4C-96D4-90320CAED401}" type="slidenum">
              <a:rPr lang="en-US" smtClean="0"/>
              <a:t>‹#›</a:t>
            </a:fld>
            <a:endParaRPr lang="en-US"/>
          </a:p>
        </p:txBody>
      </p:sp>
    </p:spTree>
    <p:extLst>
      <p:ext uri="{BB962C8B-B14F-4D97-AF65-F5344CB8AC3E}">
        <p14:creationId xmlns:p14="http://schemas.microsoft.com/office/powerpoint/2010/main" val="2080194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1D862-7292-424C-A033-0B8934D6609D}" type="slidenum">
              <a:rPr lang="en-US" smtClean="0"/>
              <a:t>1</a:t>
            </a:fld>
            <a:endParaRPr lang="en-US"/>
          </a:p>
        </p:txBody>
      </p:sp>
    </p:spTree>
    <p:extLst>
      <p:ext uri="{BB962C8B-B14F-4D97-AF65-F5344CB8AC3E}">
        <p14:creationId xmlns:p14="http://schemas.microsoft.com/office/powerpoint/2010/main" val="2007164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top left panel shows electron’s pitch angle distribution for energy between 70-500 keV on Oct 02,2015. The bottom is the flux for perpendicular flux (black line) and parallel flux (red line). Here the perpendicular flux is given from the geometric average of the flux in 82 and 98. degree, and parallel flux is given from the geometric average of flux in 0 and 180. The right panel show the same data but for each given time the pitch angle distribution is normalized by its maximum value. The   right bottom panel shows the normalized the perpendicular flux (black line) and parallel flux (red line).</a:t>
            </a:r>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20</a:t>
            </a:fld>
            <a:endParaRPr lang="en-US"/>
          </a:p>
        </p:txBody>
      </p:sp>
    </p:spTree>
    <p:extLst>
      <p:ext uri="{BB962C8B-B14F-4D97-AF65-F5344CB8AC3E}">
        <p14:creationId xmlns:p14="http://schemas.microsoft.com/office/powerpoint/2010/main" val="1412068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top row shows the Mutual information between Parallel and Perpendicular non-normalized flux (left) and normalized flux (right). Red lines show the background noise and its 3 std.  The MI for non-normalized flux has peaks at 2.7 and 6 hours, suggesting that the perpendicular flux is 3 or 6 hours ahead than parallel flux. However, after checking the self-MI for parallel and perpendicular flux, we figure out this 2.7-hour speak is consistent with its own periodicity, which means this peak can be simply caused by its periodicity,  instead of taking 2.7 hours for information transfer from perpendicular flux to the parallel flux.  While the normalized flux has peak at 0 lag time.</a:t>
            </a:r>
          </a:p>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The bottom row shows the Transfer Entropy between Parallel and Perpendicular non-normalized flux (left) and normalized flux (right). The transfer entropy is a specific case of conditional mutual information. Here, for the non-normalized flux, the dt is 2.7 hour, which means we remove the information from periodicity. But the results still show peak at 3ish-hour, suggesting there is information transfer from perpendicular to parallel flux.  Of course, the results also indicate some information prorogates from parallel to perpendicular. Meanwhile, the normalized flux results say the information is almost fully transfer from parallel flux to perpendicular, which takes about 5-7 hours. Notice the normalized flux remove the information of total flux, but only indicates which pitch angle has the maximum flux.  </a:t>
            </a:r>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21</a:t>
            </a:fld>
            <a:endParaRPr lang="en-US"/>
          </a:p>
        </p:txBody>
      </p:sp>
    </p:spTree>
    <p:extLst>
      <p:ext uri="{BB962C8B-B14F-4D97-AF65-F5344CB8AC3E}">
        <p14:creationId xmlns:p14="http://schemas.microsoft.com/office/powerpoint/2010/main" val="10208419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26</a:t>
            </a:fld>
            <a:endParaRPr lang="en-US"/>
          </a:p>
        </p:txBody>
      </p:sp>
    </p:spTree>
    <p:extLst>
      <p:ext uri="{BB962C8B-B14F-4D97-AF65-F5344CB8AC3E}">
        <p14:creationId xmlns:p14="http://schemas.microsoft.com/office/powerpoint/2010/main" val="2851343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6528 </a:t>
            </a:r>
            <a:r>
              <a:rPr lang="en-US" sz="1200" kern="1200" dirty="0" err="1">
                <a:solidFill>
                  <a:schemeClr val="tx1"/>
                </a:solidFill>
                <a:effectLst/>
                <a:latin typeface="+mn-lt"/>
                <a:ea typeface="+mn-ea"/>
                <a:cs typeface="+mn-cs"/>
              </a:rPr>
              <a:t>Kp</a:t>
            </a:r>
            <a:r>
              <a:rPr lang="en-US" sz="1200" kern="1200" dirty="0">
                <a:solidFill>
                  <a:schemeClr val="tx1"/>
                </a:solidFill>
                <a:effectLst/>
                <a:latin typeface="+mn-lt"/>
                <a:ea typeface="+mn-ea"/>
                <a:cs typeface="+mn-cs"/>
              </a:rPr>
              <a:t> predictions 01/01/2017–09/30/17 from the network trained on the original Wing model inputs with an additional</a:t>
            </a:r>
          </a:p>
          <a:p>
            <a:r>
              <a:rPr lang="en-US" sz="1200" kern="1200" dirty="0">
                <a:solidFill>
                  <a:schemeClr val="tx1"/>
                </a:solidFill>
                <a:effectLst/>
                <a:latin typeface="+mn-lt"/>
                <a:ea typeface="+mn-ea"/>
                <a:cs typeface="+mn-cs"/>
              </a:rPr>
              <a:t>parameter: </a:t>
            </a:r>
            <a:r>
              <a:rPr lang="en-US" sz="1200" kern="1200" dirty="0" err="1">
                <a:solidFill>
                  <a:schemeClr val="tx1"/>
                </a:solidFill>
                <a:effectLst/>
                <a:latin typeface="+mn-lt"/>
                <a:ea typeface="+mn-ea"/>
                <a:cs typeface="+mn-cs"/>
              </a:rPr>
              <a:t>Bz</a:t>
            </a:r>
            <a:r>
              <a:rPr lang="en-US" sz="1200" kern="1200" dirty="0">
                <a:solidFill>
                  <a:schemeClr val="tx1"/>
                </a:solidFill>
                <a:effectLst/>
                <a:latin typeface="+mn-lt"/>
                <a:ea typeface="+mn-ea"/>
                <a:cs typeface="+mn-cs"/>
              </a:rPr>
              <a:t>, n, V, |B|, </a:t>
            </a:r>
            <a:r>
              <a:rPr lang="en-US" sz="1200" kern="1200" dirty="0" err="1">
                <a:solidFill>
                  <a:schemeClr val="tx1"/>
                </a:solidFill>
                <a:effectLst/>
                <a:latin typeface="+mn-lt"/>
                <a:ea typeface="+mn-ea"/>
                <a:cs typeface="+mn-cs"/>
              </a:rPr>
              <a:t>d|B</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 Frequency of </a:t>
            </a:r>
            <a:r>
              <a:rPr lang="en-US" sz="1200" kern="1200" dirty="0" err="1">
                <a:solidFill>
                  <a:schemeClr val="tx1"/>
                </a:solidFill>
                <a:effectLst/>
                <a:latin typeface="+mn-lt"/>
                <a:ea typeface="+mn-ea"/>
                <a:cs typeface="+mn-cs"/>
              </a:rPr>
              <a:t>Kp</a:t>
            </a:r>
            <a:r>
              <a:rPr lang="en-US" sz="1200" kern="1200" dirty="0">
                <a:solidFill>
                  <a:schemeClr val="tx1"/>
                </a:solidFill>
                <a:effectLst/>
                <a:latin typeface="+mn-lt"/>
                <a:ea typeface="+mn-ea"/>
                <a:cs typeface="+mn-cs"/>
              </a:rPr>
              <a:t> values for full data set 1986–2016 and 2017 predictions. Compared with Figure 5, the</a:t>
            </a:r>
          </a:p>
          <a:p>
            <a:r>
              <a:rPr lang="en-US" sz="1200" kern="1200" dirty="0">
                <a:solidFill>
                  <a:schemeClr val="tx1"/>
                </a:solidFill>
                <a:effectLst/>
                <a:latin typeface="+mn-lt"/>
                <a:ea typeface="+mn-ea"/>
                <a:cs typeface="+mn-cs"/>
              </a:rPr>
              <a:t>distribution of predictions more closely matches that of the training set.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addition of </a:t>
            </a:r>
            <a:r>
              <a:rPr lang="en-US" sz="1200" kern="1200" dirty="0" err="1">
                <a:solidFill>
                  <a:schemeClr val="tx1"/>
                </a:solidFill>
                <a:effectLst/>
                <a:latin typeface="+mn-lt"/>
                <a:ea typeface="+mn-ea"/>
                <a:cs typeface="+mn-cs"/>
              </a:rPr>
              <a:t>dBz</a:t>
            </a:r>
            <a:r>
              <a:rPr lang="en-US" sz="1200" kern="1200" dirty="0">
                <a:solidFill>
                  <a:schemeClr val="tx1"/>
                </a:solidFill>
                <a:effectLst/>
                <a:latin typeface="+mn-lt"/>
                <a:ea typeface="+mn-ea"/>
                <a:cs typeface="+mn-cs"/>
              </a:rPr>
              <a:t>  to the feature vectors</a:t>
            </a:r>
          </a:p>
          <a:p>
            <a:r>
              <a:rPr lang="en-US" sz="1200" kern="1200" dirty="0">
                <a:solidFill>
                  <a:schemeClr val="tx1"/>
                </a:solidFill>
                <a:effectLst/>
                <a:latin typeface="+mn-lt"/>
                <a:ea typeface="+mn-ea"/>
                <a:cs typeface="+mn-cs"/>
              </a:rPr>
              <a:t>consistently decreases prediction accuracy, and the effect is</a:t>
            </a:r>
          </a:p>
          <a:p>
            <a:r>
              <a:rPr lang="en-US" sz="1200" kern="1200" dirty="0">
                <a:solidFill>
                  <a:schemeClr val="tx1"/>
                </a:solidFill>
                <a:effectLst/>
                <a:latin typeface="+mn-lt"/>
                <a:ea typeface="+mn-ea"/>
                <a:cs typeface="+mn-cs"/>
              </a:rPr>
              <a:t>most pronounced on the Wing et al. (2005)  features. We attribute</a:t>
            </a:r>
          </a:p>
          <a:p>
            <a:r>
              <a:rPr lang="en-US" sz="1200" kern="1200" dirty="0">
                <a:solidFill>
                  <a:schemeClr val="tx1"/>
                </a:solidFill>
                <a:effectLst/>
                <a:latin typeface="+mn-lt"/>
                <a:ea typeface="+mn-ea"/>
                <a:cs typeface="+mn-cs"/>
              </a:rPr>
              <a:t>the loss of accuracy to the model reaching a local minimum</a:t>
            </a:r>
          </a:p>
          <a:p>
            <a:r>
              <a:rPr lang="en-US" sz="1200" kern="1200" dirty="0">
                <a:solidFill>
                  <a:schemeClr val="tx1"/>
                </a:solidFill>
                <a:effectLst/>
                <a:latin typeface="+mn-lt"/>
                <a:ea typeface="+mn-ea"/>
                <a:cs typeface="+mn-cs"/>
              </a:rPr>
              <a:t>in training that it avoids when </a:t>
            </a:r>
            <a:r>
              <a:rPr lang="en-US" sz="1200" kern="1200" dirty="0" err="1">
                <a:solidFill>
                  <a:schemeClr val="tx1"/>
                </a:solidFill>
                <a:effectLst/>
                <a:latin typeface="+mn-lt"/>
                <a:ea typeface="+mn-ea"/>
                <a:cs typeface="+mn-cs"/>
              </a:rPr>
              <a:t>rBz</a:t>
            </a:r>
            <a:r>
              <a:rPr lang="en-US" sz="1200" kern="1200" dirty="0">
                <a:solidFill>
                  <a:schemeClr val="tx1"/>
                </a:solidFill>
                <a:effectLst/>
                <a:latin typeface="+mn-lt"/>
                <a:ea typeface="+mn-ea"/>
                <a:cs typeface="+mn-cs"/>
              </a:rPr>
              <a:t>  is withheld from the training</a:t>
            </a:r>
          </a:p>
          <a:p>
            <a:r>
              <a:rPr lang="en-US" sz="1200" kern="1200" dirty="0">
                <a:solidFill>
                  <a:schemeClr val="tx1"/>
                </a:solidFill>
                <a:effectLst/>
                <a:latin typeface="+mn-lt"/>
                <a:ea typeface="+mn-ea"/>
                <a:cs typeface="+mn-cs"/>
              </a:rPr>
              <a:t>data.</a:t>
            </a:r>
          </a:p>
          <a:p>
            <a:endParaRPr lang="en-US" dirty="0"/>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Matlab</a:t>
            </a:r>
            <a:r>
              <a:rPr lang="en-US" sz="1200" kern="1200" dirty="0">
                <a:solidFill>
                  <a:schemeClr val="tx1"/>
                </a:solidFill>
                <a:effectLst/>
                <a:latin typeface="+mn-lt"/>
                <a:ea typeface="+mn-ea"/>
                <a:cs typeface="+mn-cs"/>
              </a:rPr>
              <a:t>’ s Neural Network Toolbox was used to build the</a:t>
            </a:r>
          </a:p>
          <a:p>
            <a:r>
              <a:rPr lang="en-US" sz="1200" kern="1200" dirty="0">
                <a:solidFill>
                  <a:schemeClr val="tx1"/>
                </a:solidFill>
                <a:effectLst/>
                <a:latin typeface="+mn-lt"/>
                <a:ea typeface="+mn-ea"/>
                <a:cs typeface="+mn-cs"/>
              </a:rPr>
              <a:t>MLP model, starting with a single hidden layer of 10 neurons</a:t>
            </a:r>
          </a:p>
          <a:p>
            <a:r>
              <a:rPr lang="en-US" sz="1200" kern="1200" dirty="0">
                <a:solidFill>
                  <a:schemeClr val="tx1"/>
                </a:solidFill>
                <a:effectLst/>
                <a:latin typeface="+mn-lt"/>
                <a:ea typeface="+mn-ea"/>
                <a:cs typeface="+mn-cs"/>
              </a:rPr>
              <a:t>and a linear output layer. Prior to defi </a:t>
            </a:r>
            <a:r>
              <a:rPr lang="en-US" sz="1200" kern="1200" dirty="0" err="1">
                <a:solidFill>
                  <a:schemeClr val="tx1"/>
                </a:solidFill>
                <a:effectLst/>
                <a:latin typeface="+mn-lt"/>
                <a:ea typeface="+mn-ea"/>
                <a:cs typeface="+mn-cs"/>
              </a:rPr>
              <a:t>ning</a:t>
            </a:r>
            <a:r>
              <a:rPr lang="en-US" sz="1200" kern="1200" dirty="0">
                <a:solidFill>
                  <a:schemeClr val="tx1"/>
                </a:solidFill>
                <a:effectLst/>
                <a:latin typeface="+mn-lt"/>
                <a:ea typeface="+mn-ea"/>
                <a:cs typeface="+mn-cs"/>
              </a:rPr>
              <a:t> the full set of features</a:t>
            </a:r>
          </a:p>
          <a:p>
            <a:r>
              <a:rPr lang="en-US" sz="1200" kern="1200" dirty="0">
                <a:solidFill>
                  <a:schemeClr val="tx1"/>
                </a:solidFill>
                <a:effectLst/>
                <a:latin typeface="+mn-lt"/>
                <a:ea typeface="+mn-ea"/>
                <a:cs typeface="+mn-cs"/>
              </a:rPr>
              <a:t>and fi </a:t>
            </a:r>
            <a:r>
              <a:rPr lang="en-US" sz="1200" kern="1200" dirty="0" err="1">
                <a:solidFill>
                  <a:schemeClr val="tx1"/>
                </a:solidFill>
                <a:effectLst/>
                <a:latin typeface="+mn-lt"/>
                <a:ea typeface="+mn-ea"/>
                <a:cs typeface="+mn-cs"/>
              </a:rPr>
              <a:t>nal</a:t>
            </a:r>
            <a:r>
              <a:rPr lang="en-US" sz="1200" kern="1200" dirty="0">
                <a:solidFill>
                  <a:schemeClr val="tx1"/>
                </a:solidFill>
                <a:effectLst/>
                <a:latin typeface="+mn-lt"/>
                <a:ea typeface="+mn-ea"/>
                <a:cs typeface="+mn-cs"/>
              </a:rPr>
              <a:t> network architecture, the network was trained on the</a:t>
            </a:r>
          </a:p>
          <a:p>
            <a:r>
              <a:rPr lang="en-US" sz="1200" kern="1200" dirty="0">
                <a:solidFill>
                  <a:schemeClr val="tx1"/>
                </a:solidFill>
                <a:effectLst/>
                <a:latin typeface="+mn-lt"/>
                <a:ea typeface="+mn-ea"/>
                <a:cs typeface="+mn-cs"/>
              </a:rPr>
              <a:t>full data set with </a:t>
            </a:r>
            <a:r>
              <a:rPr lang="en-US" sz="1200" kern="1200" dirty="0" err="1">
                <a:solidFill>
                  <a:schemeClr val="tx1"/>
                </a:solidFill>
                <a:effectLst/>
                <a:latin typeface="+mn-lt"/>
                <a:ea typeface="+mn-ea"/>
                <a:cs typeface="+mn-cs"/>
              </a:rPr>
              <a:t>Bz</a:t>
            </a:r>
            <a:r>
              <a:rPr lang="en-US" sz="1200" kern="1200" dirty="0">
                <a:solidFill>
                  <a:schemeClr val="tx1"/>
                </a:solidFill>
                <a:effectLst/>
                <a:latin typeface="+mn-lt"/>
                <a:ea typeface="+mn-ea"/>
                <a:cs typeface="+mn-cs"/>
              </a:rPr>
              <a:t>  as the only input, and its ability to predict</a:t>
            </a:r>
          </a:p>
          <a:p>
            <a:r>
              <a:rPr lang="en-US" sz="1200" kern="1200" dirty="0">
                <a:solidFill>
                  <a:schemeClr val="tx1"/>
                </a:solidFill>
                <a:effectLst/>
                <a:latin typeface="+mn-lt"/>
                <a:ea typeface="+mn-ea"/>
                <a:cs typeface="+mn-cs"/>
              </a:rPr>
              <a:t>a single time step ahead was evaluated. Initial tests were conducted</a:t>
            </a:r>
          </a:p>
          <a:p>
            <a:r>
              <a:rPr lang="en-US" sz="1200" kern="1200" dirty="0">
                <a:solidFill>
                  <a:schemeClr val="tx1"/>
                </a:solidFill>
                <a:effectLst/>
                <a:latin typeface="+mn-lt"/>
                <a:ea typeface="+mn-ea"/>
                <a:cs typeface="+mn-cs"/>
              </a:rPr>
              <a:t>to determine the maximum viable input lag time, s ,</a:t>
            </a:r>
          </a:p>
          <a:p>
            <a:r>
              <a:rPr lang="en-US" sz="1200" kern="1200" dirty="0">
                <a:solidFill>
                  <a:schemeClr val="tx1"/>
                </a:solidFill>
                <a:effectLst/>
                <a:latin typeface="+mn-lt"/>
                <a:ea typeface="+mn-ea"/>
                <a:cs typeface="+mn-cs"/>
              </a:rPr>
              <a:t>for this study, and with </a:t>
            </a:r>
            <a:r>
              <a:rPr lang="en-US" sz="1200" kern="1200" dirty="0" err="1">
                <a:solidFill>
                  <a:schemeClr val="tx1"/>
                </a:solidFill>
                <a:effectLst/>
                <a:latin typeface="+mn-lt"/>
                <a:ea typeface="+mn-ea"/>
                <a:cs typeface="+mn-cs"/>
              </a:rPr>
              <a:t>Bz</a:t>
            </a:r>
            <a:r>
              <a:rPr lang="en-US" sz="1200" kern="1200" dirty="0">
                <a:solidFill>
                  <a:schemeClr val="tx1"/>
                </a:solidFill>
                <a:effectLst/>
                <a:latin typeface="+mn-lt"/>
                <a:ea typeface="+mn-ea"/>
                <a:cs typeface="+mn-cs"/>
              </a:rPr>
              <a:t>  as the only input s  &gt; 36 yielded</a:t>
            </a:r>
          </a:p>
          <a:p>
            <a:r>
              <a:rPr lang="en-US" sz="1200" kern="1200" dirty="0">
                <a:solidFill>
                  <a:schemeClr val="tx1"/>
                </a:solidFill>
                <a:effectLst/>
                <a:latin typeface="+mn-lt"/>
                <a:ea typeface="+mn-ea"/>
                <a:cs typeface="+mn-cs"/>
              </a:rPr>
              <a:t>diminishing returns in </a:t>
            </a:r>
            <a:r>
              <a:rPr lang="en-US" sz="1200" kern="1200" dirty="0" err="1">
                <a:solidFill>
                  <a:schemeClr val="tx1"/>
                </a:solidFill>
                <a:effectLst/>
                <a:latin typeface="+mn-lt"/>
                <a:ea typeface="+mn-ea"/>
                <a:cs typeface="+mn-cs"/>
              </a:rPr>
              <a:t>predicition</a:t>
            </a:r>
            <a:r>
              <a:rPr lang="en-US" sz="1200" kern="1200" dirty="0">
                <a:solidFill>
                  <a:schemeClr val="tx1"/>
                </a:solidFill>
                <a:effectLst/>
                <a:latin typeface="+mn-lt"/>
                <a:ea typeface="+mn-ea"/>
                <a:cs typeface="+mn-cs"/>
              </a:rPr>
              <a:t> accuracy.</a:t>
            </a:r>
          </a:p>
          <a:p>
            <a:r>
              <a:rPr lang="en-US" sz="1200" kern="1200" dirty="0">
                <a:solidFill>
                  <a:schemeClr val="tx1"/>
                </a:solidFill>
                <a:effectLst/>
                <a:latin typeface="+mn-lt"/>
                <a:ea typeface="+mn-ea"/>
                <a:cs typeface="+mn-cs"/>
              </a:rPr>
              <a:t>A parametric study was conducted to determine the ideal</a:t>
            </a:r>
          </a:p>
          <a:p>
            <a:r>
              <a:rPr lang="en-US" sz="1200" kern="1200" dirty="0">
                <a:solidFill>
                  <a:schemeClr val="tx1"/>
                </a:solidFill>
                <a:effectLst/>
                <a:latin typeface="+mn-lt"/>
                <a:ea typeface="+mn-ea"/>
                <a:cs typeface="+mn-cs"/>
              </a:rPr>
              <a:t>number of neurons in the hidden layer, as too few neurons leads</a:t>
            </a:r>
          </a:p>
          <a:p>
            <a:r>
              <a:rPr lang="en-US" sz="1200" kern="1200" dirty="0">
                <a:solidFill>
                  <a:schemeClr val="tx1"/>
                </a:solidFill>
                <a:effectLst/>
                <a:latin typeface="+mn-lt"/>
                <a:ea typeface="+mn-ea"/>
                <a:cs typeface="+mn-cs"/>
              </a:rPr>
              <a:t>to a poor fi t of the model, and too large of a hidden layer</a:t>
            </a:r>
          </a:p>
          <a:p>
            <a:r>
              <a:rPr lang="en-US" sz="1200" kern="1200" dirty="0">
                <a:solidFill>
                  <a:schemeClr val="tx1"/>
                </a:solidFill>
                <a:effectLst/>
                <a:latin typeface="+mn-lt"/>
                <a:ea typeface="+mn-ea"/>
                <a:cs typeface="+mn-cs"/>
              </a:rPr>
              <a:t>increases computational costs with diminishing returns as well</a:t>
            </a:r>
          </a:p>
          <a:p>
            <a:r>
              <a:rPr lang="en-US" sz="1200" kern="1200" dirty="0">
                <a:solidFill>
                  <a:schemeClr val="tx1"/>
                </a:solidFill>
                <a:effectLst/>
                <a:latin typeface="+mn-lt"/>
                <a:ea typeface="+mn-ea"/>
                <a:cs typeface="+mn-cs"/>
              </a:rPr>
              <a:t>as introduces a vulnerability to </a:t>
            </a:r>
            <a:r>
              <a:rPr lang="en-US" sz="1200" kern="1200" dirty="0" err="1">
                <a:solidFill>
                  <a:schemeClr val="tx1"/>
                </a:solidFill>
                <a:effectLst/>
                <a:latin typeface="+mn-lt"/>
                <a:ea typeface="+mn-ea"/>
                <a:cs typeface="+mn-cs"/>
              </a:rPr>
              <a:t>overfi</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tting</a:t>
            </a:r>
            <a:r>
              <a:rPr lang="en-US" sz="1200" kern="1200" dirty="0">
                <a:solidFill>
                  <a:schemeClr val="tx1"/>
                </a:solidFill>
                <a:effectLst/>
                <a:latin typeface="+mn-lt"/>
                <a:ea typeface="+mn-ea"/>
                <a:cs typeface="+mn-cs"/>
              </a:rPr>
              <a:t>, as indicated by the</a:t>
            </a:r>
          </a:p>
          <a:p>
            <a:r>
              <a:rPr lang="en-US" sz="1200" kern="1200" dirty="0">
                <a:solidFill>
                  <a:schemeClr val="tx1"/>
                </a:solidFill>
                <a:effectLst/>
                <a:latin typeface="+mn-lt"/>
                <a:ea typeface="+mn-ea"/>
                <a:cs typeface="+mn-cs"/>
              </a:rPr>
              <a:t>cyan line in Figure 1 .</a:t>
            </a:r>
          </a:p>
          <a:p>
            <a:r>
              <a:rPr lang="en-US" sz="1200" kern="1200" dirty="0">
                <a:solidFill>
                  <a:schemeClr val="tx1"/>
                </a:solidFill>
                <a:effectLst/>
                <a:latin typeface="+mn-lt"/>
                <a:ea typeface="+mn-ea"/>
                <a:cs typeface="+mn-cs"/>
              </a:rPr>
              <a:t>A toy model is shown</a:t>
            </a:r>
          </a:p>
          <a:p>
            <a:endParaRPr lang="en-US" dirty="0"/>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28</a:t>
            </a:fld>
            <a:endParaRPr lang="en-US"/>
          </a:p>
        </p:txBody>
      </p:sp>
    </p:spTree>
    <p:extLst>
      <p:ext uri="{BB962C8B-B14F-4D97-AF65-F5344CB8AC3E}">
        <p14:creationId xmlns:p14="http://schemas.microsoft.com/office/powerpoint/2010/main" val="1991302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29</a:t>
            </a:fld>
            <a:endParaRPr lang="en-US"/>
          </a:p>
        </p:txBody>
      </p:sp>
    </p:spTree>
    <p:extLst>
      <p:ext uri="{BB962C8B-B14F-4D97-AF65-F5344CB8AC3E}">
        <p14:creationId xmlns:p14="http://schemas.microsoft.com/office/powerpoint/2010/main" val="118784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2</a:t>
            </a:fld>
            <a:endParaRPr lang="en-US"/>
          </a:p>
        </p:txBody>
      </p:sp>
    </p:spTree>
    <p:extLst>
      <p:ext uri="{BB962C8B-B14F-4D97-AF65-F5344CB8AC3E}">
        <p14:creationId xmlns:p14="http://schemas.microsoft.com/office/powerpoint/2010/main" val="1915175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1D862-7292-424C-A033-0B8934D6609D}" type="slidenum">
              <a:rPr lang="en-US" smtClean="0"/>
              <a:t>3</a:t>
            </a:fld>
            <a:endParaRPr lang="en-US"/>
          </a:p>
        </p:txBody>
      </p:sp>
    </p:spTree>
    <p:extLst>
      <p:ext uri="{BB962C8B-B14F-4D97-AF65-F5344CB8AC3E}">
        <p14:creationId xmlns:p14="http://schemas.microsoft.com/office/powerpoint/2010/main" val="32867463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This slide shows the results for the MI and CC coefficients plotted against time lags.  Both the MI and CC </a:t>
            </a:r>
            <a:r>
              <a:rPr lang="en-US" sz="1200" dirty="0" err="1">
                <a:latin typeface="Times New Roman" panose="02020603050405020304" pitchFamily="18" charset="0"/>
                <a:cs typeface="Times New Roman" panose="02020603050405020304" pitchFamily="18" charset="0"/>
              </a:rPr>
              <a:t>cefficients</a:t>
            </a:r>
            <a:r>
              <a:rPr lang="en-US" sz="1200" dirty="0">
                <a:latin typeface="Times New Roman" panose="02020603050405020304" pitchFamily="18" charset="0"/>
                <a:cs typeface="Times New Roman" panose="02020603050405020304" pitchFamily="18" charset="0"/>
              </a:rPr>
              <a:t> peak at about 24 minutes for this event.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Linear cross correlation coefficients and mutual information plotted against lag times for the same event are shown below.  Solid lines represent MMS 1 and ARTEMIS 1 Bx data; dashed lines represent MMS 1 and ARTEMIS 2 Bx data.  Both the MI and cross correlation peak at about 24 minutes for this event.  </a:t>
            </a:r>
          </a:p>
          <a:p>
            <a:endParaRPr lang="en-US" dirty="0"/>
          </a:p>
        </p:txBody>
      </p:sp>
      <p:sp>
        <p:nvSpPr>
          <p:cNvPr id="4" name="Slide Number Placeholder 3"/>
          <p:cNvSpPr>
            <a:spLocks noGrp="1"/>
          </p:cNvSpPr>
          <p:nvPr>
            <p:ph type="sldNum" sz="quarter" idx="5"/>
          </p:nvPr>
        </p:nvSpPr>
        <p:spPr/>
        <p:txBody>
          <a:bodyPr/>
          <a:lstStyle/>
          <a:p>
            <a:fld id="{FA81D862-7292-424C-A033-0B8934D6609D}" type="slidenum">
              <a:rPr lang="en-US" smtClean="0"/>
              <a:t>8</a:t>
            </a:fld>
            <a:endParaRPr lang="en-US"/>
          </a:p>
        </p:txBody>
      </p:sp>
    </p:spTree>
    <p:extLst>
      <p:ext uri="{BB962C8B-B14F-4D97-AF65-F5344CB8AC3E}">
        <p14:creationId xmlns:p14="http://schemas.microsoft.com/office/powerpoint/2010/main" val="2079301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81D862-7292-424C-A033-0B8934D6609D}" type="slidenum">
              <a:rPr lang="en-US" smtClean="0"/>
              <a:t>10</a:t>
            </a:fld>
            <a:endParaRPr lang="en-US"/>
          </a:p>
        </p:txBody>
      </p:sp>
    </p:spTree>
    <p:extLst>
      <p:ext uri="{BB962C8B-B14F-4D97-AF65-F5344CB8AC3E}">
        <p14:creationId xmlns:p14="http://schemas.microsoft.com/office/powerpoint/2010/main" val="4285593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This animation shows a 2-D “solar-wind-like” MHD simulation. In this simulation, we use a uniform background, in which density is one, magnetic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Bz</a:t>
            </a:r>
            <a:r>
              <a:rPr lang="en-US" sz="1800" dirty="0">
                <a:effectLst/>
                <a:latin typeface="Calibri" panose="020F0502020204030204" pitchFamily="34" charset="0"/>
                <a:ea typeface="DengXian" panose="02010600030101010101" pitchFamily="2" charset="-122"/>
                <a:cs typeface="Times New Roman" panose="02020603050405020304" pitchFamily="18" charset="0"/>
              </a:rPr>
              <a:t> is one, and bulk velocity is 8. Notice, the bulk velocity is much larger than the local sound speed and Alfven speed. The black crosses indicate the location of the virtual satellite in the simulation. Satellite B is in the downstream of Satellite A.  Satellite C and D are away from the downstream of Satellite A. The right plane shows magnetic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Bz</a:t>
            </a:r>
            <a:r>
              <a:rPr lang="en-US" sz="1800" dirty="0">
                <a:effectLst/>
                <a:latin typeface="Calibri" panose="020F0502020204030204" pitchFamily="34" charset="0"/>
                <a:ea typeface="DengXian" panose="02010600030101010101" pitchFamily="2" charset="-122"/>
                <a:cs typeface="Times New Roman" panose="02020603050405020304" pitchFamily="18" charset="0"/>
              </a:rPr>
              <a:t> from black, red, pink and yellow point. We add some random magnetic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Bz</a:t>
            </a:r>
            <a:r>
              <a:rPr lang="en-US" sz="1800" dirty="0">
                <a:effectLst/>
                <a:latin typeface="Calibri" panose="020F0502020204030204" pitchFamily="34" charset="0"/>
                <a:ea typeface="DengXian" panose="02010600030101010101" pitchFamily="2" charset="-122"/>
                <a:cs typeface="Times New Roman" panose="02020603050405020304" pitchFamily="18" charset="0"/>
              </a:rPr>
              <a:t> perturbation at y minimum boundary.  As you can see the perturbation has been advected by the solar wind from upstream to the downstream, meanwhile it propagates along the all the directions. </a:t>
            </a:r>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13</a:t>
            </a:fld>
            <a:endParaRPr lang="en-US"/>
          </a:p>
        </p:txBody>
      </p:sp>
    </p:spTree>
    <p:extLst>
      <p:ext uri="{BB962C8B-B14F-4D97-AF65-F5344CB8AC3E}">
        <p14:creationId xmlns:p14="http://schemas.microsoft.com/office/powerpoint/2010/main" val="1822746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DengXian" panose="02010600030101010101" pitchFamily="2" charset="-122"/>
                <a:cs typeface="Times New Roman" panose="02020603050405020304" pitchFamily="18" charset="0"/>
              </a:rPr>
              <a:t>In this slide we calculate the mutual information between Satellite A and its downstream satellites N, which is given by MI( A(t-tau),N). Here, the y-axis shows the distance between Satellite A and the other Satellites N. The x-axis shows the delay time, tau, between Satellite A and N. The color index represents the Mutual A(t-</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tau,N</a:t>
            </a:r>
            <a:r>
              <a:rPr lang="en-US" sz="1800" dirty="0">
                <a:effectLst/>
                <a:latin typeface="Calibri" panose="020F0502020204030204" pitchFamily="34" charset="0"/>
                <a:ea typeface="DengXian" panose="02010600030101010101" pitchFamily="2" charset="-122"/>
                <a:cs typeface="Times New Roman" panose="02020603050405020304" pitchFamily="18" charset="0"/>
              </a:rPr>
              <a:t>).  Here we pick the maximum value for each pair of satellite. Thus, the slop of this red line represents the velocity of the information speed, which is equate to the bulk velocity. This is consistent with our expectation.</a:t>
            </a:r>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14</a:t>
            </a:fld>
            <a:endParaRPr lang="en-US"/>
          </a:p>
        </p:txBody>
      </p:sp>
    </p:spTree>
    <p:extLst>
      <p:ext uri="{BB962C8B-B14F-4D97-AF65-F5344CB8AC3E}">
        <p14:creationId xmlns:p14="http://schemas.microsoft.com/office/powerpoint/2010/main" val="1104584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DengXian" panose="02010600030101010101" pitchFamily="2" charset="-122"/>
                <a:cs typeface="Times New Roman" panose="02020603050405020304" pitchFamily="18" charset="0"/>
              </a:rPr>
              <a:t>How about information propagation away from the x-axis? In this plot Here we calculate the mutual information between Satellite D and the satellites located perpendicular to SW flow (along the x-axis). In this case, the slope is about 7.752 which is smaller than the bulk velocity. Notice, in this case, the fast mode propagates in the plane that is perpendicular to the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Bz</a:t>
            </a:r>
            <a:r>
              <a:rPr lang="en-US" sz="1800" dirty="0">
                <a:effectLst/>
                <a:latin typeface="Calibri" panose="020F0502020204030204" pitchFamily="34" charset="0"/>
                <a:ea typeface="DengXian" panose="02010600030101010101" pitchFamily="2" charset="-122"/>
                <a:cs typeface="Times New Roman" panose="02020603050405020304" pitchFamily="18" charset="0"/>
              </a:rPr>
              <a:t> component. As illustrate in the right plot, for any given point in the red cone, the speed of information is given by sqrt(u^2-v_f^2), which is about 7.88 in this case. Notice the values for both cases are not exactly match, because the perturbation change the </a:t>
            </a:r>
            <a:r>
              <a:rPr lang="en-US" sz="1800" dirty="0" err="1">
                <a:effectLst/>
                <a:latin typeface="Calibri" panose="020F0502020204030204" pitchFamily="34" charset="0"/>
                <a:ea typeface="DengXian" panose="02010600030101010101" pitchFamily="2" charset="-122"/>
                <a:cs typeface="Times New Roman" panose="02020603050405020304" pitchFamily="18" charset="0"/>
              </a:rPr>
              <a:t>Bz</a:t>
            </a:r>
            <a:r>
              <a:rPr lang="en-US" sz="1800" dirty="0">
                <a:effectLst/>
                <a:latin typeface="Calibri" panose="020F0502020204030204" pitchFamily="34" charset="0"/>
                <a:ea typeface="DengXian" panose="02010600030101010101" pitchFamily="2" charset="-122"/>
                <a:cs typeface="Times New Roman" panose="02020603050405020304" pitchFamily="18" charset="0"/>
              </a:rPr>
              <a:t>, and consequently change the local fast mode speed. This simple simulation also illustrates that in the solar wind the upstream perturbation may not affect the downstream condition, if the downstream measurement is taken away from the red cone.</a:t>
            </a:r>
          </a:p>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15</a:t>
            </a:fld>
            <a:endParaRPr lang="en-US"/>
          </a:p>
        </p:txBody>
      </p:sp>
    </p:spTree>
    <p:extLst>
      <p:ext uri="{BB962C8B-B14F-4D97-AF65-F5344CB8AC3E}">
        <p14:creationId xmlns:p14="http://schemas.microsoft.com/office/powerpoint/2010/main" val="3117855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6A89E9-F943-4E4C-96D4-90320CAED401}" type="slidenum">
              <a:rPr lang="en-US" smtClean="0"/>
              <a:t>18</a:t>
            </a:fld>
            <a:endParaRPr lang="en-US"/>
          </a:p>
        </p:txBody>
      </p:sp>
    </p:spTree>
    <p:extLst>
      <p:ext uri="{BB962C8B-B14F-4D97-AF65-F5344CB8AC3E}">
        <p14:creationId xmlns:p14="http://schemas.microsoft.com/office/powerpoint/2010/main" val="1747806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DE24-4E81-4F02-8F09-F2FA520C06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B2048E-5766-434D-8483-59F4997E72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0F2264-FD66-4DC2-A4E8-B7343D058676}"/>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7D55D4A7-DC79-4DAD-B6CA-6745E5BC4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2492F0-2D1A-4527-B945-87287E20FEFB}"/>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2690536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82D48C-5418-4029-A688-3F4E5C915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1E89BC-6050-45FB-B03F-A3577EA0F09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528E4A-8EEE-4551-A2AD-2B6F8FAEB40B}"/>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B9117B0B-47C8-4016-BAF5-F68DC5C48F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204BD-4CB7-4927-9BF1-510E059425A4}"/>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3416068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84C507-B5DB-4F2B-A3F5-B77B8EEB66B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7C84D1-0DCE-4D1F-B862-6C2AFD23FBD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6EED30-FF91-48E0-AAB3-2AE74DD3BF47}"/>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087FD1AC-144C-42AD-8A33-24E92892CA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83A652-94BE-40D2-9C41-6A7203962ACF}"/>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781330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86F1A-74C9-45D1-9B40-1BBBCB7BE7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52D23F-398C-4BAF-B80D-8B86D35FEE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3D38CC-844B-4804-8AA2-F23C91607EF0}"/>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796DE1CF-91C3-47B1-9D81-469A01805E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95AA93-37B8-48D7-866C-091B934B2B1A}"/>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1898859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5F1A3-A3B2-4209-A666-E1556684DC2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0C784A-1EDA-4785-A35F-61A56DAC27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BBE055-67D4-4622-81B3-54B9DF8235EF}"/>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0581CEC0-6E9A-4DF5-94A6-026A89942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1B243-3AEB-49B0-834A-B654FFC1AB09}"/>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567452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E5501-C467-40F1-BACD-15CBC9B6FF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1971256-0D04-458B-9D42-3BEDD7C9BA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4B08D0-50E8-4339-8981-1D787875D8B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C5F689E-9361-44DF-834D-E43F07A6CEA1}"/>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6" name="Footer Placeholder 5">
            <a:extLst>
              <a:ext uri="{FF2B5EF4-FFF2-40B4-BE49-F238E27FC236}">
                <a16:creationId xmlns:a16="http://schemas.microsoft.com/office/drawing/2014/main" id="{BBC5365B-D046-4441-89E5-A176B9563F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80BE5C-47F7-48AA-828F-3796BAD934D4}"/>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1075219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5CBEA-B3B6-4EBE-8F30-4A934258BF3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4BA563-3A73-4033-B4BE-DBAC6487E8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D74B115-A680-4828-9326-81E74423E79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A489A0-815B-4851-982E-679710E77B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5CF5461-1CCE-43FA-818D-362A689F2C0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20683A-CD75-48B2-8278-545D493725EF}"/>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8" name="Footer Placeholder 7">
            <a:extLst>
              <a:ext uri="{FF2B5EF4-FFF2-40B4-BE49-F238E27FC236}">
                <a16:creationId xmlns:a16="http://schemas.microsoft.com/office/drawing/2014/main" id="{BA65894A-131B-4C76-A9C6-0CD03597E6D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834607-4113-44A1-BA7E-F318A19E3550}"/>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39488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17130-A814-4F36-9853-1813E7E74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1EE811-8BDB-4406-B52A-F05FA970DA3F}"/>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4" name="Footer Placeholder 3">
            <a:extLst>
              <a:ext uri="{FF2B5EF4-FFF2-40B4-BE49-F238E27FC236}">
                <a16:creationId xmlns:a16="http://schemas.microsoft.com/office/drawing/2014/main" id="{F7D7CA2D-BC7E-4BE8-90CC-51A688B873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438574-3EC3-48A4-B297-0CE30949DD1A}"/>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3470920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FC2983-DBE1-40E5-BE89-40B76D7931A0}"/>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3" name="Footer Placeholder 2">
            <a:extLst>
              <a:ext uri="{FF2B5EF4-FFF2-40B4-BE49-F238E27FC236}">
                <a16:creationId xmlns:a16="http://schemas.microsoft.com/office/drawing/2014/main" id="{BE6B2973-3C8F-4275-A398-A4FF952D1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48AFFBC-52BA-4F87-B504-EDB04D9F75E9}"/>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2622272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29A5-1086-4B9E-AB35-79610F320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5F56FF-F5A0-4351-811F-825FF81244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093DC0-3166-4D58-B2B9-00D5C46E95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859B02-68B8-414B-A908-1ACD0AF9AA82}"/>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6" name="Footer Placeholder 5">
            <a:extLst>
              <a:ext uri="{FF2B5EF4-FFF2-40B4-BE49-F238E27FC236}">
                <a16:creationId xmlns:a16="http://schemas.microsoft.com/office/drawing/2014/main" id="{4FC44F84-88BD-4592-9549-2979B82D45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0EEB6-C875-4D73-9D49-B1CF726F4947}"/>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3714291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46B6B-23B9-41C5-8B57-C57FBA915D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4CB570-7C9E-443C-A4F0-B4D4F5F434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A4564C-4DDF-4F0E-81A0-2132DB4B76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B8087C-4D19-4E71-9761-40BF56444B37}"/>
              </a:ext>
            </a:extLst>
          </p:cNvPr>
          <p:cNvSpPr>
            <a:spLocks noGrp="1"/>
          </p:cNvSpPr>
          <p:nvPr>
            <p:ph type="dt" sz="half" idx="10"/>
          </p:nvPr>
        </p:nvSpPr>
        <p:spPr/>
        <p:txBody>
          <a:bodyPr/>
          <a:lstStyle/>
          <a:p>
            <a:fld id="{AE2923C8-6B5E-424B-8350-AF823E5F3207}" type="datetimeFigureOut">
              <a:rPr lang="en-US" smtClean="0"/>
              <a:t>3/18/22</a:t>
            </a:fld>
            <a:endParaRPr lang="en-US"/>
          </a:p>
        </p:txBody>
      </p:sp>
      <p:sp>
        <p:nvSpPr>
          <p:cNvPr id="6" name="Footer Placeholder 5">
            <a:extLst>
              <a:ext uri="{FF2B5EF4-FFF2-40B4-BE49-F238E27FC236}">
                <a16:creationId xmlns:a16="http://schemas.microsoft.com/office/drawing/2014/main" id="{19305710-4DC7-42C9-AA74-124F3097D9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DF4A26-6E22-4060-B53E-FAC0D098CEDC}"/>
              </a:ext>
            </a:extLst>
          </p:cNvPr>
          <p:cNvSpPr>
            <a:spLocks noGrp="1"/>
          </p:cNvSpPr>
          <p:nvPr>
            <p:ph type="sldNum" sz="quarter" idx="12"/>
          </p:nvPr>
        </p:nvSpPr>
        <p:spPr/>
        <p:txBody>
          <a:bodyPr/>
          <a:lstStyle/>
          <a:p>
            <a:fld id="{6B6C69A7-7557-4B62-B34E-F9311FCEBC29}" type="slidenum">
              <a:rPr lang="en-US" smtClean="0"/>
              <a:t>‹#›</a:t>
            </a:fld>
            <a:endParaRPr lang="en-US"/>
          </a:p>
        </p:txBody>
      </p:sp>
    </p:spTree>
    <p:extLst>
      <p:ext uri="{BB962C8B-B14F-4D97-AF65-F5344CB8AC3E}">
        <p14:creationId xmlns:p14="http://schemas.microsoft.com/office/powerpoint/2010/main" val="611778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7DCE58-C66C-4584-BCB7-4D9CCB0ADA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4ED34CD-050C-4052-B3B3-093735A22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A0429E-06B2-46DC-B002-2ECE7FC9C1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2923C8-6B5E-424B-8350-AF823E5F3207}" type="datetimeFigureOut">
              <a:rPr lang="en-US" smtClean="0"/>
              <a:t>3/18/22</a:t>
            </a:fld>
            <a:endParaRPr lang="en-US"/>
          </a:p>
        </p:txBody>
      </p:sp>
      <p:sp>
        <p:nvSpPr>
          <p:cNvPr id="5" name="Footer Placeholder 4">
            <a:extLst>
              <a:ext uri="{FF2B5EF4-FFF2-40B4-BE49-F238E27FC236}">
                <a16:creationId xmlns:a16="http://schemas.microsoft.com/office/drawing/2014/main" id="{2A98D155-CBB5-4F07-8FCE-B59E4F0AC5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7ED4F-A17E-40CF-9CC8-705B3A7E7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C69A7-7557-4B62-B34E-F9311FCEBC29}" type="slidenum">
              <a:rPr lang="en-US" smtClean="0"/>
              <a:t>‹#›</a:t>
            </a:fld>
            <a:endParaRPr lang="en-US"/>
          </a:p>
        </p:txBody>
      </p:sp>
    </p:spTree>
    <p:extLst>
      <p:ext uri="{BB962C8B-B14F-4D97-AF65-F5344CB8AC3E}">
        <p14:creationId xmlns:p14="http://schemas.microsoft.com/office/powerpoint/2010/main" val="31505234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70.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gnetospheres | Science Mission Directorate">
            <a:extLst>
              <a:ext uri="{FF2B5EF4-FFF2-40B4-BE49-F238E27FC236}">
                <a16:creationId xmlns:a16="http://schemas.microsoft.com/office/drawing/2014/main" id="{B6660894-7946-5E47-9697-B73ABDA45F77}"/>
              </a:ext>
            </a:extLst>
          </p:cNvPr>
          <p:cNvPicPr>
            <a:picLocks noChangeAspect="1" noChangeArrowheads="1"/>
          </p:cNvPicPr>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17019" y="9573"/>
            <a:ext cx="12174981" cy="6848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6C3885E-7105-784E-9D92-33D856B97D4B}"/>
              </a:ext>
            </a:extLst>
          </p:cNvPr>
          <p:cNvSpPr>
            <a:spLocks noGrp="1"/>
          </p:cNvSpPr>
          <p:nvPr>
            <p:ph type="ctrTitle"/>
          </p:nvPr>
        </p:nvSpPr>
        <p:spPr>
          <a:xfrm>
            <a:off x="1741769" y="339485"/>
            <a:ext cx="9286215" cy="2506343"/>
          </a:xfrm>
        </p:spPr>
        <p:txBody>
          <a:bodyPr>
            <a:normAutofit/>
          </a:bodyPr>
          <a:lstStyle/>
          <a:p>
            <a:r>
              <a:rPr lang="en-US" sz="3600" b="1" dirty="0"/>
              <a:t>Information Theory and Machine Learning Applications to Solar Wind (SW) and SW-Magnetosphere Interactions </a:t>
            </a:r>
            <a:br>
              <a:rPr lang="en-US" dirty="0">
                <a:effectLst/>
              </a:rPr>
            </a:br>
            <a:endParaRPr lang="en-US" dirty="0"/>
          </a:p>
        </p:txBody>
      </p:sp>
      <p:sp>
        <p:nvSpPr>
          <p:cNvPr id="3" name="Subtitle 2">
            <a:extLst>
              <a:ext uri="{FF2B5EF4-FFF2-40B4-BE49-F238E27FC236}">
                <a16:creationId xmlns:a16="http://schemas.microsoft.com/office/drawing/2014/main" id="{060FE6EE-58FA-BE4A-8D25-88FBD2346679}"/>
              </a:ext>
            </a:extLst>
          </p:cNvPr>
          <p:cNvSpPr>
            <a:spLocks noGrp="1"/>
          </p:cNvSpPr>
          <p:nvPr>
            <p:ph type="subTitle" idx="1"/>
          </p:nvPr>
        </p:nvSpPr>
        <p:spPr>
          <a:xfrm>
            <a:off x="1883985" y="2166124"/>
            <a:ext cx="9143999" cy="1655763"/>
          </a:xfrm>
        </p:spPr>
        <p:txBody>
          <a:bodyPr/>
          <a:lstStyle/>
          <a:p>
            <a:r>
              <a:rPr lang="en-US" dirty="0"/>
              <a:t>Katariina Nykyri</a:t>
            </a:r>
            <a:r>
              <a:rPr lang="en-US" baseline="30000" dirty="0"/>
              <a:t>1</a:t>
            </a:r>
            <a:r>
              <a:rPr lang="en-US" dirty="0"/>
              <a:t>, Katherine Holland</a:t>
            </a:r>
            <a:r>
              <a:rPr lang="en-US" baseline="30000" dirty="0"/>
              <a:t>1,2</a:t>
            </a:r>
            <a:r>
              <a:rPr lang="en-US" dirty="0"/>
              <a:t>, </a:t>
            </a:r>
            <a:r>
              <a:rPr lang="en-US" dirty="0" err="1"/>
              <a:t>Xuanye</a:t>
            </a:r>
            <a:r>
              <a:rPr lang="en-US" dirty="0"/>
              <a:t> Ma</a:t>
            </a:r>
            <a:r>
              <a:rPr lang="en-US" baseline="30000" dirty="0"/>
              <a:t>1</a:t>
            </a:r>
            <a:r>
              <a:rPr lang="en-US" dirty="0"/>
              <a:t>, Simon Wing</a:t>
            </a:r>
            <a:r>
              <a:rPr lang="en-US" baseline="30000" dirty="0"/>
              <a:t>3</a:t>
            </a:r>
            <a:r>
              <a:rPr lang="en-US" dirty="0"/>
              <a:t>, Ernest Scott Sexton</a:t>
            </a:r>
            <a:r>
              <a:rPr lang="en-US" baseline="30000" dirty="0"/>
              <a:t>1</a:t>
            </a:r>
          </a:p>
          <a:p>
            <a:r>
              <a:rPr lang="en-US" sz="1867" i="1" dirty="0"/>
              <a:t>1) Embry-Riddle Aeronautical University, 2) NASA Kennedy-Space Center, 3) John Hopkins, Applied Physics Laboratory</a:t>
            </a:r>
          </a:p>
        </p:txBody>
      </p:sp>
      <p:pic>
        <p:nvPicPr>
          <p:cNvPr id="1026" name="Picture 2" descr="Embry–Riddle Aeronautical University - Wikipedia">
            <a:extLst>
              <a:ext uri="{FF2B5EF4-FFF2-40B4-BE49-F238E27FC236}">
                <a16:creationId xmlns:a16="http://schemas.microsoft.com/office/drawing/2014/main" id="{7D576B38-E218-8448-B125-20BD07C1C8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92" y="179880"/>
            <a:ext cx="1883984" cy="188398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pplied Physics Laboratory - Wikipedia">
            <a:extLst>
              <a:ext uri="{FF2B5EF4-FFF2-40B4-BE49-F238E27FC236}">
                <a16:creationId xmlns:a16="http://schemas.microsoft.com/office/drawing/2014/main" id="{E138EA34-AC61-7E4B-8904-08D0040A19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92583" y="5092807"/>
            <a:ext cx="3311525" cy="16557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6638F7B8-C2DC-A244-A836-49690818FB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892" y="4843865"/>
            <a:ext cx="1889760" cy="18897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F0BCC22-3D82-8B4D-8CFD-CA862437C686}"/>
              </a:ext>
            </a:extLst>
          </p:cNvPr>
          <p:cNvSpPr txBox="1"/>
          <p:nvPr/>
        </p:nvSpPr>
        <p:spPr>
          <a:xfrm>
            <a:off x="2119868" y="3433786"/>
            <a:ext cx="9021252" cy="2061718"/>
          </a:xfrm>
          <a:prstGeom prst="rect">
            <a:avLst/>
          </a:prstGeom>
          <a:noFill/>
        </p:spPr>
        <p:txBody>
          <a:bodyPr wrap="none" rtlCol="0">
            <a:spAutoFit/>
          </a:bodyPr>
          <a:lstStyle/>
          <a:p>
            <a:r>
              <a:rPr lang="en-US" sz="2133" b="1" dirty="0"/>
              <a:t>Outline:</a:t>
            </a:r>
          </a:p>
          <a:p>
            <a:pPr marL="380990" indent="-380990">
              <a:buFont typeface="Wingdings" pitchFamily="2" charset="2"/>
              <a:buChar char="q"/>
            </a:pPr>
            <a:r>
              <a:rPr lang="en-US" sz="2133" b="1" dirty="0"/>
              <a:t>Information Theory Applications:</a:t>
            </a:r>
          </a:p>
          <a:p>
            <a:pPr marL="990575" lvl="1" indent="-380990">
              <a:buFont typeface="Wingdings" pitchFamily="2" charset="2"/>
              <a:buChar char="Ø"/>
            </a:pPr>
            <a:r>
              <a:rPr lang="en-US" sz="2133" dirty="0"/>
              <a:t>A) Solar Wind propagation: ARTEMIS/MMS data and MHD simulations </a:t>
            </a:r>
          </a:p>
          <a:p>
            <a:pPr marL="990575" lvl="1" indent="-380990">
              <a:buFont typeface="Wingdings" pitchFamily="2" charset="2"/>
              <a:buChar char="Ø"/>
            </a:pPr>
            <a:r>
              <a:rPr lang="en-US" sz="2133" dirty="0"/>
              <a:t>B) Tracing Plasma Transport Pathways at</a:t>
            </a:r>
          </a:p>
          <a:p>
            <a:pPr lvl="1"/>
            <a:r>
              <a:rPr lang="en-US" sz="2133" dirty="0"/>
              <a:t>      Magnetospheric Boundary</a:t>
            </a:r>
          </a:p>
          <a:p>
            <a:pPr marL="380990" indent="-380990">
              <a:buFont typeface="Wingdings" pitchFamily="2" charset="2"/>
              <a:buChar char="q"/>
            </a:pPr>
            <a:r>
              <a:rPr lang="en-US" sz="2133" b="1" dirty="0"/>
              <a:t>Neural Network for </a:t>
            </a:r>
            <a:r>
              <a:rPr lang="en-US" sz="2133" b="1" dirty="0" err="1"/>
              <a:t>Kp</a:t>
            </a:r>
            <a:r>
              <a:rPr lang="en-US" sz="2133" b="1" dirty="0"/>
              <a:t> Forecasting </a:t>
            </a:r>
          </a:p>
        </p:txBody>
      </p:sp>
      <p:sp>
        <p:nvSpPr>
          <p:cNvPr id="6" name="TextBox 5">
            <a:extLst>
              <a:ext uri="{FF2B5EF4-FFF2-40B4-BE49-F238E27FC236}">
                <a16:creationId xmlns:a16="http://schemas.microsoft.com/office/drawing/2014/main" id="{DAE4159C-A3EE-1E46-89A7-9D98C053FB04}"/>
              </a:ext>
            </a:extLst>
          </p:cNvPr>
          <p:cNvSpPr txBox="1"/>
          <p:nvPr/>
        </p:nvSpPr>
        <p:spPr>
          <a:xfrm>
            <a:off x="2048525" y="5657671"/>
            <a:ext cx="5750036" cy="1200329"/>
          </a:xfrm>
          <a:prstGeom prst="rect">
            <a:avLst/>
          </a:prstGeom>
          <a:noFill/>
        </p:spPr>
        <p:txBody>
          <a:bodyPr wrap="none" rtlCol="0">
            <a:spAutoFit/>
          </a:bodyPr>
          <a:lstStyle/>
          <a:p>
            <a:r>
              <a:rPr lang="en-US" dirty="0"/>
              <a:t>Acknowledgements: Information theory work supported by </a:t>
            </a:r>
          </a:p>
          <a:p>
            <a:r>
              <a:rPr lang="en-US" dirty="0"/>
              <a:t>NASA HSR  grant:80NSSC22K0304</a:t>
            </a:r>
          </a:p>
          <a:p>
            <a:r>
              <a:rPr lang="en-US" dirty="0"/>
              <a:t>ANN work supported by NASA HGI grant: NNX16AF89G</a:t>
            </a:r>
          </a:p>
          <a:p>
            <a:endParaRPr lang="en-US" dirty="0"/>
          </a:p>
        </p:txBody>
      </p:sp>
    </p:spTree>
    <p:extLst>
      <p:ext uri="{BB962C8B-B14F-4D97-AF65-F5344CB8AC3E}">
        <p14:creationId xmlns:p14="http://schemas.microsoft.com/office/powerpoint/2010/main" val="8317241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9C51-45F1-0F4A-B2DD-F862D47E1BB5}"/>
              </a:ext>
            </a:extLst>
          </p:cNvPr>
          <p:cNvSpPr>
            <a:spLocks noGrp="1"/>
          </p:cNvSpPr>
          <p:nvPr>
            <p:ph type="title"/>
          </p:nvPr>
        </p:nvSpPr>
        <p:spPr/>
        <p:txBody>
          <a:bodyPr/>
          <a:lstStyle/>
          <a:p>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12587C6B-2976-7343-800B-3BA78DD5C7B8}"/>
                  </a:ext>
                </a:extLst>
              </p:cNvPr>
              <p:cNvSpPr>
                <a:spLocks noGrp="1"/>
              </p:cNvSpPr>
              <p:nvPr>
                <p:ph idx="1"/>
              </p:nvPr>
            </p:nvSpPr>
            <p:spPr/>
            <p:txBody>
              <a:bodyPr>
                <a:normAutofit/>
              </a:bodyPr>
              <a:lstStyle/>
              <a:p>
                <a:r>
                  <a:rPr lang="en-US" dirty="0">
                    <a:latin typeface="Libre Franklin" pitchFamily="2" charset="77"/>
                    <a:cs typeface="Times New Roman" panose="02020603050405020304" pitchFamily="18" charset="0"/>
                  </a:rPr>
                  <a:t>Added and subtracted </a:t>
                </a:r>
                <a:r>
                  <a:rPr lang="en-US" dirty="0" err="1">
                    <a:latin typeface="Libre Franklin" pitchFamily="2" charset="77"/>
                    <a:cs typeface="Times New Roman" panose="02020603050405020304" pitchFamily="18" charset="0"/>
                  </a:rPr>
                  <a:t>magnetosonic</a:t>
                </a:r>
                <a:r>
                  <a:rPr lang="en-US" dirty="0">
                    <a:latin typeface="Libre Franklin" pitchFamily="2" charset="77"/>
                    <a:cs typeface="Times New Roman" panose="02020603050405020304" pitchFamily="18" charset="0"/>
                  </a:rPr>
                  <a:t> wave velocity (fast mode speed) to/from the solar wind flow vector</a:t>
                </a:r>
              </a:p>
              <a:p>
                <a:pPr marL="0" indent="0">
                  <a:buNone/>
                </a:pPr>
                <a14:m>
                  <m:oMathPara xmlns:m="http://schemas.openxmlformats.org/officeDocument/2006/math">
                    <m:oMathParaPr>
                      <m:jc m:val="centerGroup"/>
                    </m:oMathParaPr>
                    <m:oMath xmlns:m="http://schemas.openxmlformats.org/officeDocument/2006/math">
                      <m:sSub>
                        <m:sSubPr>
                          <m:ctrlPr>
                            <a:rPr lang="en-US" b="1" i="1">
                              <a:latin typeface="Cambria Math" panose="02040503050406030204" pitchFamily="18" charset="0"/>
                              <a:cs typeface="Times New Roman" panose="02020603050405020304" pitchFamily="18" charset="0"/>
                            </a:rPr>
                          </m:ctrlPr>
                        </m:sSubPr>
                        <m:e>
                          <m:r>
                            <a:rPr lang="en-US" b="1" i="1">
                              <a:latin typeface="Cambria Math" panose="02040503050406030204" pitchFamily="18" charset="0"/>
                              <a:cs typeface="Times New Roman" panose="02020603050405020304" pitchFamily="18" charset="0"/>
                            </a:rPr>
                            <m:t>𝒗</m:t>
                          </m:r>
                        </m:e>
                        <m:sub>
                          <m:r>
                            <a:rPr lang="en-US" b="1" i="1">
                              <a:latin typeface="Cambria Math" panose="02040503050406030204" pitchFamily="18" charset="0"/>
                              <a:cs typeface="Times New Roman" panose="02020603050405020304" pitchFamily="18" charset="0"/>
                            </a:rPr>
                            <m:t>𝒇</m:t>
                          </m:r>
                        </m:sub>
                      </m:sSub>
                      <m:r>
                        <a:rPr lang="en-US" i="1">
                          <a:latin typeface="Cambria Math" panose="02040503050406030204" pitchFamily="18" charset="0"/>
                          <a:cs typeface="Times New Roman" panose="02020603050405020304" pitchFamily="18" charset="0"/>
                        </a:rPr>
                        <m:t>=</m:t>
                      </m:r>
                      <m:sSup>
                        <m:sSupPr>
                          <m:ctrlPr>
                            <a:rPr lang="en-US" i="1">
                              <a:latin typeface="Cambria Math" panose="02040503050406030204" pitchFamily="18" charset="0"/>
                              <a:cs typeface="Times New Roman" panose="02020603050405020304" pitchFamily="18" charset="0"/>
                            </a:rPr>
                          </m:ctrlPr>
                        </m:sSupPr>
                        <m:e>
                          <m:d>
                            <m:dPr>
                              <m:ctrlPr>
                                <a:rPr lang="en-US" i="1">
                                  <a:latin typeface="Cambria Math" panose="02040503050406030204" pitchFamily="18" charset="0"/>
                                  <a:cs typeface="Times New Roman" panose="02020603050405020304" pitchFamily="18" charset="0"/>
                                </a:rPr>
                              </m:ctrlPr>
                            </m:dPr>
                            <m:e>
                              <m:f>
                                <m:fPr>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d>
                                <m:dPr>
                                  <m:ctrlPr>
                                    <a:rPr lang="en-US" i="1">
                                      <a:latin typeface="Cambria Math" panose="02040503050406030204" pitchFamily="18" charset="0"/>
                                      <a:cs typeface="Times New Roman" panose="02020603050405020304" pitchFamily="18" charset="0"/>
                                    </a:rPr>
                                  </m:ctrlPr>
                                </m:dPr>
                                <m:e>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𝑐</m:t>
                                      </m:r>
                                    </m:e>
                                    <m:sub>
                                      <m:r>
                                        <a:rPr lang="en-US" i="1">
                                          <a:latin typeface="Cambria Math" panose="02040503050406030204" pitchFamily="18" charset="0"/>
                                          <a:cs typeface="Times New Roman" panose="02020603050405020304" pitchFamily="18" charset="0"/>
                                        </a:rPr>
                                        <m:t>𝑠</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sSubSup>
                                    <m:sSubSupPr>
                                      <m:ctrlPr>
                                        <a:rPr lang="en-US" i="1">
                                          <a:latin typeface="Cambria Math" panose="02040503050406030204" pitchFamily="18" charset="0"/>
                                          <a:cs typeface="Times New Roman" panose="02020603050405020304" pitchFamily="18" charset="0"/>
                                        </a:rPr>
                                      </m:ctrlPr>
                                    </m:sSubSupPr>
                                    <m:e>
                                      <m:r>
                                        <a:rPr lang="en-US" i="1">
                                          <a:latin typeface="Cambria Math" panose="02040503050406030204" pitchFamily="18" charset="0"/>
                                          <a:cs typeface="Times New Roman" panose="02020603050405020304" pitchFamily="18" charset="0"/>
                                        </a:rPr>
                                        <m:t>𝑣</m:t>
                                      </m:r>
                                    </m:e>
                                    <m:sub>
                                      <m:r>
                                        <a:rPr lang="en-US" i="1">
                                          <a:latin typeface="Cambria Math" panose="02040503050406030204" pitchFamily="18" charset="0"/>
                                          <a:cs typeface="Times New Roman" panose="02020603050405020304" pitchFamily="18" charset="0"/>
                                        </a:rPr>
                                        <m:t>𝐴</m:t>
                                      </m:r>
                                    </m:sub>
                                    <m:sup>
                                      <m:r>
                                        <a:rPr lang="en-US" i="1">
                                          <a:latin typeface="Cambria Math" panose="02040503050406030204" pitchFamily="18" charset="0"/>
                                          <a:cs typeface="Times New Roman" panose="02020603050405020304" pitchFamily="18" charset="0"/>
                                        </a:rPr>
                                        <m:t>2</m:t>
                                      </m:r>
                                    </m:sup>
                                  </m:sSubSup>
                                  <m:r>
                                    <a:rPr lang="en-US" i="1">
                                      <a:latin typeface="Cambria Math" panose="02040503050406030204" pitchFamily="18" charset="0"/>
                                      <a:cs typeface="Times New Roman" panose="02020603050405020304" pitchFamily="18" charset="0"/>
                                    </a:rPr>
                                    <m:t>+</m:t>
                                  </m:r>
                                  <m:rad>
                                    <m:radPr>
                                      <m:degHide m:val="on"/>
                                      <m:ctrlPr>
                                        <a:rPr lang="en-US" i="1">
                                          <a:latin typeface="Cambria Math" panose="02040503050406030204" pitchFamily="18" charset="0"/>
                                          <a:cs typeface="Times New Roman" panose="02020603050405020304" pitchFamily="18" charset="0"/>
                                        </a:rPr>
                                      </m:ctrlPr>
                                    </m:radPr>
                                    <m:deg/>
                                    <m:e>
                                      <m:r>
                                        <a:rPr lang="en-US" i="1">
                                          <a:latin typeface="Cambria Math" panose="02040503050406030204" pitchFamily="18" charset="0"/>
                                          <a:cs typeface="Times New Roman" panose="02020603050405020304" pitchFamily="18" charset="0"/>
                                        </a:rPr>
                                        <m:t>(</m:t>
                                      </m:r>
                                      <m:sSup>
                                        <m:sSupPr>
                                          <m:ctrlPr>
                                            <a:rPr lang="en-US" i="1">
                                              <a:latin typeface="Cambria Math" panose="02040503050406030204" pitchFamily="18" charset="0"/>
                                            </a:rPr>
                                          </m:ctrlPr>
                                        </m:sSupPr>
                                        <m:e>
                                          <m:sSubSup>
                                            <m:sSubSupPr>
                                              <m:ctrlPr>
                                                <a:rPr lang="en-US" i="1">
                                                  <a:latin typeface="Cambria Math" panose="02040503050406030204" pitchFamily="18" charset="0"/>
                                                </a:rPr>
                                              </m:ctrlPr>
                                            </m:sSubSupPr>
                                            <m:e>
                                              <m:r>
                                                <a:rPr lang="en-US" i="1">
                                                  <a:latin typeface="Cambria Math" panose="02040503050406030204" pitchFamily="18" charset="0"/>
                                                </a:rPr>
                                                <m:t>𝑐</m:t>
                                              </m:r>
                                            </m:e>
                                            <m:sub>
                                              <m:r>
                                                <a:rPr lang="en-US" i="1">
                                                  <a:latin typeface="Cambria Math" panose="02040503050406030204" pitchFamily="18" charset="0"/>
                                                </a:rPr>
                                                <m:t>𝑠</m:t>
                                              </m:r>
                                            </m:sub>
                                            <m:sup>
                                              <m:r>
                                                <a:rPr lang="en-US" i="1">
                                                  <a:latin typeface="Cambria Math" panose="02040503050406030204" pitchFamily="18" charset="0"/>
                                                </a:rPr>
                                                <m:t>2</m:t>
                                              </m:r>
                                            </m:sup>
                                          </m:sSubSup>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2</m:t>
                                              </m:r>
                                            </m:sup>
                                          </m:sSubSup>
                                          <m:r>
                                            <a:rPr lang="en-US" i="1">
                                              <a:latin typeface="Cambria Math" panose="02040503050406030204" pitchFamily="18" charset="0"/>
                                            </a:rPr>
                                            <m:t>)</m:t>
                                          </m:r>
                                        </m:e>
                                        <m:sup>
                                          <m:r>
                                            <a:rPr lang="en-US" i="1">
                                              <a:latin typeface="Cambria Math" panose="02040503050406030204" pitchFamily="18" charset="0"/>
                                            </a:rPr>
                                            <m:t>2</m:t>
                                          </m:r>
                                        </m:sup>
                                      </m:sSup>
                                      <m:r>
                                        <a:rPr lang="en-US" i="1">
                                          <a:latin typeface="Cambria Math" panose="02040503050406030204" pitchFamily="18" charset="0"/>
                                        </a:rPr>
                                        <m:t>−4</m:t>
                                      </m:r>
                                      <m:sSubSup>
                                        <m:sSubSupPr>
                                          <m:ctrlPr>
                                            <a:rPr lang="en-US" i="1">
                                              <a:latin typeface="Cambria Math" panose="02040503050406030204" pitchFamily="18" charset="0"/>
                                            </a:rPr>
                                          </m:ctrlPr>
                                        </m:sSubSupPr>
                                        <m:e>
                                          <m:r>
                                            <a:rPr lang="en-US" i="1">
                                              <a:latin typeface="Cambria Math" panose="02040503050406030204" pitchFamily="18" charset="0"/>
                                            </a:rPr>
                                            <m:t>𝑐</m:t>
                                          </m:r>
                                        </m:e>
                                        <m:sub>
                                          <m:r>
                                            <a:rPr lang="en-US" i="1">
                                              <a:latin typeface="Cambria Math" panose="02040503050406030204" pitchFamily="18" charset="0"/>
                                            </a:rPr>
                                            <m:t>𝑠</m:t>
                                          </m:r>
                                        </m:sub>
                                        <m:sup>
                                          <m:r>
                                            <a:rPr lang="en-US" i="1">
                                              <a:latin typeface="Cambria Math" panose="02040503050406030204" pitchFamily="18" charset="0"/>
                                            </a:rPr>
                                            <m:t>2</m:t>
                                          </m:r>
                                        </m:sup>
                                      </m:sSubSup>
                                      <m:sSubSup>
                                        <m:sSubSupPr>
                                          <m:ctrlPr>
                                            <a:rPr lang="en-US" i="1">
                                              <a:latin typeface="Cambria Math" panose="02040503050406030204" pitchFamily="18" charset="0"/>
                                            </a:rPr>
                                          </m:ctrlPr>
                                        </m:sSubSupPr>
                                        <m:e>
                                          <m:r>
                                            <a:rPr lang="en-US" i="1">
                                              <a:latin typeface="Cambria Math" panose="02040503050406030204" pitchFamily="18" charset="0"/>
                                            </a:rPr>
                                            <m:t>𝑣</m:t>
                                          </m:r>
                                        </m:e>
                                        <m:sub>
                                          <m:r>
                                            <a:rPr lang="en-US" i="1">
                                              <a:latin typeface="Cambria Math" panose="02040503050406030204" pitchFamily="18" charset="0"/>
                                            </a:rPr>
                                            <m:t>𝐴</m:t>
                                          </m:r>
                                        </m:sub>
                                        <m:sup>
                                          <m:r>
                                            <a:rPr lang="en-US" i="1">
                                              <a:latin typeface="Cambria Math" panose="02040503050406030204" pitchFamily="18" charset="0"/>
                                            </a:rPr>
                                            <m:t>2</m:t>
                                          </m:r>
                                        </m:sup>
                                      </m:sSubSup>
                                      <m:sSup>
                                        <m:sSupPr>
                                          <m:ctrlPr>
                                            <a:rPr lang="en-US" i="1">
                                              <a:latin typeface="Cambria Math" panose="02040503050406030204" pitchFamily="18" charset="0"/>
                                            </a:rPr>
                                          </m:ctrlPr>
                                        </m:sSupPr>
                                        <m:e>
                                          <m:r>
                                            <a:rPr lang="en-US" i="1">
                                              <a:latin typeface="Cambria Math" panose="02040503050406030204" pitchFamily="18" charset="0"/>
                                            </a:rPr>
                                            <m:t>𝑐𝑜𝑠</m:t>
                                          </m:r>
                                        </m:e>
                                        <m:sup>
                                          <m:r>
                                            <a:rPr lang="en-US" i="1">
                                              <a:latin typeface="Cambria Math" panose="02040503050406030204" pitchFamily="18" charset="0"/>
                                            </a:rPr>
                                            <m:t>2</m:t>
                                          </m:r>
                                        </m:sup>
                                      </m:sSup>
                                      <m:r>
                                        <a:rPr lang="en-US" i="1">
                                          <a:latin typeface="Cambria Math" panose="02040503050406030204" pitchFamily="18" charset="0"/>
                                        </a:rPr>
                                        <m:t>𝜃</m:t>
                                      </m:r>
                                    </m:e>
                                  </m:rad>
                                  <m:r>
                                    <a:rPr lang="en-US" i="1">
                                      <a:latin typeface="Cambria Math" panose="02040503050406030204" pitchFamily="18" charset="0"/>
                                      <a:cs typeface="Times New Roman" panose="02020603050405020304" pitchFamily="18" charset="0"/>
                                    </a:rPr>
                                    <m:t> </m:t>
                                  </m:r>
                                </m:e>
                              </m:d>
                            </m:e>
                          </m:d>
                        </m:e>
                        <m:sup>
                          <m:f>
                            <m:fPr>
                              <m:type m:val="skw"/>
                              <m:ctrlPr>
                                <a:rPr lang="en-US" i="1">
                                  <a:latin typeface="Cambria Math" panose="02040503050406030204" pitchFamily="18" charset="0"/>
                                  <a:cs typeface="Times New Roman" panose="02020603050405020304" pitchFamily="18" charset="0"/>
                                </a:rPr>
                              </m:ctrlPr>
                            </m:fPr>
                            <m:num>
                              <m:r>
                                <a:rPr lang="en-US" i="1">
                                  <a:latin typeface="Cambria Math" panose="02040503050406030204" pitchFamily="18" charset="0"/>
                                  <a:cs typeface="Times New Roman" panose="02020603050405020304" pitchFamily="18" charset="0"/>
                                </a:rPr>
                                <m:t>1</m:t>
                              </m:r>
                            </m:num>
                            <m:den>
                              <m:r>
                                <a:rPr lang="en-US" i="1">
                                  <a:latin typeface="Cambria Math" panose="02040503050406030204" pitchFamily="18" charset="0"/>
                                  <a:cs typeface="Times New Roman" panose="02020603050405020304" pitchFamily="18" charset="0"/>
                                </a:rPr>
                                <m:t>2</m:t>
                              </m:r>
                            </m:den>
                          </m:f>
                        </m:sup>
                      </m:sSup>
                      <m:acc>
                        <m:accPr>
                          <m:chr m:val="̂"/>
                          <m:ctrlPr>
                            <a:rPr lang="en-US" i="1">
                              <a:latin typeface="Cambria Math" panose="02040503050406030204" pitchFamily="18" charset="0"/>
                              <a:cs typeface="Times New Roman" panose="02020603050405020304" pitchFamily="18" charset="0"/>
                            </a:rPr>
                          </m:ctrlPr>
                        </m:accPr>
                        <m:e>
                          <m:r>
                            <a:rPr lang="en-US" i="1">
                              <a:latin typeface="Cambria Math" panose="02040503050406030204" pitchFamily="18" charset="0"/>
                              <a:ea typeface="Cambria Math" panose="02040503050406030204" pitchFamily="18" charset="0"/>
                              <a:cs typeface="Times New Roman" panose="02020603050405020304" pitchFamily="18" charset="0"/>
                            </a:rPr>
                            <m:t>ℓ</m:t>
                          </m:r>
                        </m:e>
                      </m:acc>
                    </m:oMath>
                  </m:oMathPara>
                </a14:m>
                <a:endParaRPr lang="en-US" dirty="0"/>
              </a:p>
              <a:p>
                <a:r>
                  <a:rPr lang="en-US" dirty="0">
                    <a:latin typeface="Libre Franklin" pitchFamily="2" charset="77"/>
                    <a:cs typeface="Times New Roman" panose="02020603050405020304" pitchFamily="18" charset="0"/>
                  </a:rPr>
                  <a:t>Estimated time lag (our initial attempt):</a:t>
                </a: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cs typeface="Times New Roman" panose="02020603050405020304" pitchFamily="18" charset="0"/>
                        </a:rPr>
                        <m:t>𝑡</m:t>
                      </m:r>
                      <m:r>
                        <a:rPr lang="en-US" i="1">
                          <a:latin typeface="Cambria Math" panose="02040503050406030204" pitchFamily="18" charset="0"/>
                          <a:cs typeface="Times New Roman" panose="02020603050405020304" pitchFamily="18" charset="0"/>
                        </a:rPr>
                        <m:t>=</m:t>
                      </m:r>
                      <m:f>
                        <m:fPr>
                          <m:ctrlPr>
                            <a:rPr lang="en-US" i="1">
                              <a:latin typeface="Cambria Math" panose="02040503050406030204" pitchFamily="18" charset="0"/>
                              <a:cs typeface="Times New Roman" panose="02020603050405020304" pitchFamily="18" charset="0"/>
                            </a:rPr>
                          </m:ctrlPr>
                        </m:fPr>
                        <m:num>
                          <m:acc>
                            <m:accPr>
                              <m:chr m:val="⃗"/>
                              <m:ctrlPr>
                                <a:rPr lang="en-US" i="1">
                                  <a:latin typeface="Cambria Math" panose="02040503050406030204" pitchFamily="18" charset="0"/>
                                  <a:cs typeface="Times New Roman" panose="02020603050405020304" pitchFamily="18" charset="0"/>
                                </a:rPr>
                              </m:ctrlPr>
                            </m:accPr>
                            <m:e>
                              <m:r>
                                <a:rPr lang="en-US" i="1">
                                  <a:latin typeface="Cambria Math" panose="02040503050406030204" pitchFamily="18" charset="0"/>
                                  <a:cs typeface="Times New Roman" panose="02020603050405020304" pitchFamily="18" charset="0"/>
                                </a:rPr>
                                <m:t>𝑅</m:t>
                              </m:r>
                            </m:e>
                          </m:acc>
                          <m:r>
                            <a:rPr lang="en-US"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i="1">
                                  <a:latin typeface="Cambria Math" panose="02040503050406030204" pitchFamily="18" charset="0"/>
                                  <a:ea typeface="Cambria Math" panose="02040503050406030204" pitchFamily="18" charset="0"/>
                                  <a:cs typeface="Times New Roman" panose="02020603050405020304" pitchFamily="18" charset="0"/>
                                </a:rPr>
                              </m:ctrlPr>
                            </m:accPr>
                            <m:e>
                              <m:r>
                                <a:rPr lang="en-US" i="1">
                                  <a:latin typeface="Cambria Math" panose="02040503050406030204" pitchFamily="18" charset="0"/>
                                  <a:ea typeface="Cambria Math" panose="02040503050406030204" pitchFamily="18" charset="0"/>
                                  <a:cs typeface="Times New Roman" panose="02020603050405020304" pitchFamily="18" charset="0"/>
                                </a:rPr>
                                <m:t>𝑛</m:t>
                              </m:r>
                            </m:e>
                          </m:acc>
                        </m:num>
                        <m:den>
                          <m:r>
                            <a:rPr lang="en-US" i="1">
                              <a:latin typeface="Cambria Math" panose="02040503050406030204" pitchFamily="18" charset="0"/>
                              <a:cs typeface="Times New Roman" panose="02020603050405020304" pitchFamily="18" charset="0"/>
                            </a:rPr>
                            <m:t>(</m:t>
                          </m:r>
                          <m:acc>
                            <m:accPr>
                              <m:chr m:val="⃗"/>
                              <m:ctrlPr>
                                <a:rPr lang="en-US" i="1">
                                  <a:latin typeface="Cambria Math" panose="02040503050406030204" pitchFamily="18" charset="0"/>
                                  <a:cs typeface="Times New Roman" panose="02020603050405020304" pitchFamily="18" charset="0"/>
                                </a:rPr>
                              </m:ctrlPr>
                            </m:accPr>
                            <m:e>
                              <m:r>
                                <a:rPr lang="en-US" i="1">
                                  <a:latin typeface="Cambria Math" panose="02040503050406030204" pitchFamily="18" charset="0"/>
                                  <a:cs typeface="Times New Roman" panose="02020603050405020304" pitchFamily="18" charset="0"/>
                                </a:rPr>
                                <m:t>𝑢</m:t>
                              </m:r>
                            </m:e>
                          </m:acc>
                          <m:r>
                            <a:rPr lang="en-US"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i="1">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en-US" i="1">
                                      <a:latin typeface="Cambria Math" panose="02040503050406030204" pitchFamily="18" charset="0"/>
                                      <a:ea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mbria Math" panose="02040503050406030204" pitchFamily="18" charset="0"/>
                                      <a:cs typeface="Times New Roman" panose="02020603050405020304" pitchFamily="18" charset="0"/>
                                    </a:rPr>
                                    <m:t>𝑣</m:t>
                                  </m:r>
                                </m:e>
                                <m:sub>
                                  <m:r>
                                    <a:rPr lang="en-US" i="1">
                                      <a:latin typeface="Cambria Math" panose="02040503050406030204" pitchFamily="18" charset="0"/>
                                      <a:ea typeface="Cambria Math" panose="02040503050406030204" pitchFamily="18" charset="0"/>
                                      <a:cs typeface="Times New Roman" panose="02020603050405020304" pitchFamily="18" charset="0"/>
                                    </a:rPr>
                                    <m:t>𝑓</m:t>
                                  </m:r>
                                </m:sub>
                              </m:sSub>
                            </m:e>
                          </m:acc>
                          <m:r>
                            <a:rPr lang="en-US" i="1">
                              <a:latin typeface="Cambria Math" panose="02040503050406030204" pitchFamily="18" charset="0"/>
                              <a:cs typeface="Times New Roman" panose="02020603050405020304" pitchFamily="18" charset="0"/>
                            </a:rPr>
                            <m:t>)</m:t>
                          </m:r>
                          <m:r>
                            <a:rPr lang="en-US"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i="1">
                                  <a:latin typeface="Cambria Math" panose="02040503050406030204" pitchFamily="18" charset="0"/>
                                  <a:ea typeface="Cambria Math" panose="02040503050406030204" pitchFamily="18" charset="0"/>
                                  <a:cs typeface="Times New Roman" panose="02020603050405020304" pitchFamily="18" charset="0"/>
                                </a:rPr>
                              </m:ctrlPr>
                            </m:accPr>
                            <m:e>
                              <m:r>
                                <a:rPr lang="en-US" i="1">
                                  <a:latin typeface="Cambria Math" panose="02040503050406030204" pitchFamily="18" charset="0"/>
                                  <a:ea typeface="Cambria Math" panose="02040503050406030204" pitchFamily="18" charset="0"/>
                                  <a:cs typeface="Times New Roman" panose="02020603050405020304" pitchFamily="18" charset="0"/>
                                </a:rPr>
                                <m:t>𝑛</m:t>
                              </m:r>
                            </m:e>
                          </m:acc>
                        </m:den>
                      </m:f>
                    </m:oMath>
                  </m:oMathPara>
                </a14:m>
                <a:endParaRPr lang="en-US" dirty="0"/>
              </a:p>
            </p:txBody>
          </p:sp>
        </mc:Choice>
        <mc:Fallback>
          <p:sp>
            <p:nvSpPr>
              <p:cNvPr id="3" name="Content Placeholder 2">
                <a:extLst>
                  <a:ext uri="{FF2B5EF4-FFF2-40B4-BE49-F238E27FC236}">
                    <a16:creationId xmlns:a16="http://schemas.microsoft.com/office/drawing/2014/main" id="{12587C6B-2976-7343-800B-3BA78DD5C7B8}"/>
                  </a:ext>
                </a:extLst>
              </p:cNvPr>
              <p:cNvSpPr>
                <a:spLocks noGrp="1" noRot="1" noChangeAspect="1" noMove="1" noResize="1" noEditPoints="1" noAdjustHandles="1" noChangeArrowheads="1" noChangeShapeType="1" noTextEdit="1"/>
              </p:cNvSpPr>
              <p:nvPr>
                <p:ph idx="1"/>
              </p:nvPr>
            </p:nvSpPr>
            <p:spPr>
              <a:blipFill>
                <a:blip r:embed="rId3"/>
                <a:stretch>
                  <a:fillRect l="-1086" t="-2616"/>
                </a:stretch>
              </a:blipFill>
            </p:spPr>
            <p:txBody>
              <a:bodyPr/>
              <a:lstStyle/>
              <a:p>
                <a:r>
                  <a:rPr lang="en-US">
                    <a:noFill/>
                  </a:rPr>
                  <a:t> </a:t>
                </a:r>
              </a:p>
            </p:txBody>
          </p:sp>
        </mc:Fallback>
      </mc:AlternateContent>
    </p:spTree>
    <p:extLst>
      <p:ext uri="{BB962C8B-B14F-4D97-AF65-F5344CB8AC3E}">
        <p14:creationId xmlns:p14="http://schemas.microsoft.com/office/powerpoint/2010/main" val="23581845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388D5-3487-894C-A296-94C9C3FF202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B4DC10B-9F74-A240-8722-1589B646DFA4}"/>
              </a:ext>
            </a:extLst>
          </p:cNvPr>
          <p:cNvSpPr>
            <a:spLocks noGrp="1"/>
          </p:cNvSpPr>
          <p:nvPr>
            <p:ph idx="1"/>
          </p:nvPr>
        </p:nvSpPr>
        <p:spPr/>
        <p:txBody>
          <a:bodyPr/>
          <a:lstStyle/>
          <a:p>
            <a:endParaRPr lang="en-US"/>
          </a:p>
        </p:txBody>
      </p:sp>
      <p:grpSp>
        <p:nvGrpSpPr>
          <p:cNvPr id="4" name="Group 3">
            <a:extLst>
              <a:ext uri="{FF2B5EF4-FFF2-40B4-BE49-F238E27FC236}">
                <a16:creationId xmlns:a16="http://schemas.microsoft.com/office/drawing/2014/main" id="{1086842F-8D88-6840-84CE-2A4CBF7FE7FF}"/>
              </a:ext>
            </a:extLst>
          </p:cNvPr>
          <p:cNvGrpSpPr/>
          <p:nvPr/>
        </p:nvGrpSpPr>
        <p:grpSpPr>
          <a:xfrm>
            <a:off x="0" y="504464"/>
            <a:ext cx="10136180" cy="6492875"/>
            <a:chOff x="5448458" y="2522971"/>
            <a:chExt cx="6773056" cy="4182629"/>
          </a:xfrm>
        </p:grpSpPr>
        <p:pic>
          <p:nvPicPr>
            <p:cNvPr id="5" name="Picture 4">
              <a:extLst>
                <a:ext uri="{FF2B5EF4-FFF2-40B4-BE49-F238E27FC236}">
                  <a16:creationId xmlns:a16="http://schemas.microsoft.com/office/drawing/2014/main" id="{09012B85-79CE-4444-B732-0E838A7A7F5D}"/>
                </a:ext>
              </a:extLst>
            </p:cNvPr>
            <p:cNvPicPr>
              <a:picLocks noChangeAspect="1"/>
            </p:cNvPicPr>
            <p:nvPr/>
          </p:nvPicPr>
          <p:blipFill>
            <a:blip r:embed="rId4"/>
            <a:stretch>
              <a:fillRect/>
            </a:stretch>
          </p:blipFill>
          <p:spPr>
            <a:xfrm>
              <a:off x="5448458" y="2522971"/>
              <a:ext cx="4906907" cy="3923578"/>
            </a:xfrm>
            <a:prstGeom prst="rect">
              <a:avLst/>
            </a:prstGeom>
          </p:spPr>
        </p:pic>
        <p:pic>
          <p:nvPicPr>
            <p:cNvPr id="6" name="Audio 5">
              <a:hlinkClick r:id="" action="ppaction://media"/>
              <a:extLst>
                <a:ext uri="{FF2B5EF4-FFF2-40B4-BE49-F238E27FC236}">
                  <a16:creationId xmlns:a16="http://schemas.microsoft.com/office/drawing/2014/main" id="{98763302-C5E2-8C4A-848A-EDF75F2ECE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
          <p:nvSpPr>
            <p:cNvPr id="7" name="TextBox 6">
              <a:extLst>
                <a:ext uri="{FF2B5EF4-FFF2-40B4-BE49-F238E27FC236}">
                  <a16:creationId xmlns:a16="http://schemas.microsoft.com/office/drawing/2014/main" id="{D56174B7-1950-4B4F-88BE-20B7E14941DE}"/>
                </a:ext>
              </a:extLst>
            </p:cNvPr>
            <p:cNvSpPr txBox="1"/>
            <p:nvPr/>
          </p:nvSpPr>
          <p:spPr>
            <a:xfrm>
              <a:off x="10296219" y="3664616"/>
              <a:ext cx="1764890" cy="1011155"/>
            </a:xfrm>
            <a:prstGeom prst="rect">
              <a:avLst/>
            </a:prstGeom>
            <a:noFill/>
          </p:spPr>
          <p:txBody>
            <a:bodyPr wrap="none" rtlCol="0">
              <a:spAutoFit/>
            </a:bodyPr>
            <a:lstStyle/>
            <a:p>
              <a:pPr algn="ctr"/>
              <a:r>
                <a:rPr lang="en-US" sz="3200" b="1" i="1" dirty="0"/>
                <a:t>U</a:t>
              </a:r>
              <a:r>
                <a:rPr lang="en-US" sz="3200" i="1" baseline="-25000" dirty="0"/>
                <a:t>SW</a:t>
              </a:r>
              <a:r>
                <a:rPr lang="en-US" sz="3200" dirty="0"/>
                <a:t> plus fast </a:t>
              </a:r>
            </a:p>
            <a:p>
              <a:pPr algn="ctr"/>
              <a:r>
                <a:rPr lang="en-US" sz="3200" dirty="0"/>
                <a:t>mode velocity:</a:t>
              </a:r>
            </a:p>
            <a:p>
              <a:pPr algn="ctr"/>
              <a:r>
                <a:rPr lang="en-US" sz="3200" dirty="0"/>
                <a:t>22-24 minutes</a:t>
              </a:r>
            </a:p>
          </p:txBody>
        </p:sp>
        <p:sp>
          <p:nvSpPr>
            <p:cNvPr id="8" name="TextBox 7">
              <a:extLst>
                <a:ext uri="{FF2B5EF4-FFF2-40B4-BE49-F238E27FC236}">
                  <a16:creationId xmlns:a16="http://schemas.microsoft.com/office/drawing/2014/main" id="{A0EEC726-756B-9A4A-A2CB-C9F79D9D5400}"/>
                </a:ext>
              </a:extLst>
            </p:cNvPr>
            <p:cNvSpPr txBox="1"/>
            <p:nvPr/>
          </p:nvSpPr>
          <p:spPr>
            <a:xfrm>
              <a:off x="10398655" y="4819982"/>
              <a:ext cx="1822859" cy="1011155"/>
            </a:xfrm>
            <a:prstGeom prst="rect">
              <a:avLst/>
            </a:prstGeom>
            <a:noFill/>
          </p:spPr>
          <p:txBody>
            <a:bodyPr wrap="none" rtlCol="0">
              <a:spAutoFit/>
            </a:bodyPr>
            <a:lstStyle/>
            <a:p>
              <a:pPr algn="ctr"/>
              <a:r>
                <a:rPr lang="en-US" sz="3200" b="1" i="1" dirty="0"/>
                <a:t>U</a:t>
              </a:r>
              <a:r>
                <a:rPr lang="en-US" sz="3200" i="1" baseline="-25000" dirty="0"/>
                <a:t>SW</a:t>
              </a:r>
              <a:r>
                <a:rPr lang="en-US" sz="3200" dirty="0"/>
                <a:t> minus fast </a:t>
              </a:r>
            </a:p>
            <a:p>
              <a:pPr algn="ctr"/>
              <a:r>
                <a:rPr lang="en-US" sz="3200" dirty="0"/>
                <a:t>mode velocity:</a:t>
              </a:r>
            </a:p>
            <a:p>
              <a:pPr algn="ctr"/>
              <a:r>
                <a:rPr lang="en-US" sz="3200" dirty="0"/>
                <a:t>10-11 minutes</a:t>
              </a:r>
            </a:p>
          </p:txBody>
        </p:sp>
        <p:cxnSp>
          <p:nvCxnSpPr>
            <p:cNvPr id="9" name="Straight Arrow Connector 8">
              <a:extLst>
                <a:ext uri="{FF2B5EF4-FFF2-40B4-BE49-F238E27FC236}">
                  <a16:creationId xmlns:a16="http://schemas.microsoft.com/office/drawing/2014/main" id="{87E58D1F-E9D2-0C42-A011-77FD0A827B0D}"/>
                </a:ext>
              </a:extLst>
            </p:cNvPr>
            <p:cNvCxnSpPr>
              <a:cxnSpLocks/>
            </p:cNvCxnSpPr>
            <p:nvPr/>
          </p:nvCxnSpPr>
          <p:spPr>
            <a:xfrm flipH="1">
              <a:off x="9795165" y="5281647"/>
              <a:ext cx="656590" cy="16542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CF2BD2D8-3053-E24F-99B3-585B3BCE68DC}"/>
                </a:ext>
              </a:extLst>
            </p:cNvPr>
            <p:cNvCxnSpPr>
              <a:cxnSpLocks/>
            </p:cNvCxnSpPr>
            <p:nvPr/>
          </p:nvCxnSpPr>
          <p:spPr>
            <a:xfrm flipH="1">
              <a:off x="9673259" y="4212175"/>
              <a:ext cx="719460" cy="588277"/>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36513426"/>
      </p:ext>
    </p:extLst>
  </p:cSld>
  <p:clrMapOvr>
    <a:masterClrMapping/>
  </p:clrMapOvr>
  <p:timing>
    <p:tnLst>
      <p:par>
        <p:cTn id="1" dur="indefinite" restart="never" nodeType="tmRoot">
          <p:childTnLst>
            <p:audio isNarration="1">
              <p:cMediaNode vol="80000" showWhenStopped="0">
                <p:cTn id="2"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5140036-DFBC-E14A-8EB0-B40485CA3B92}"/>
              </a:ext>
            </a:extLst>
          </p:cNvPr>
          <p:cNvSpPr>
            <a:spLocks noGrp="1"/>
          </p:cNvSpPr>
          <p:nvPr>
            <p:ph idx="1"/>
          </p:nvPr>
        </p:nvSpPr>
        <p:spPr>
          <a:xfrm>
            <a:off x="193768" y="1130004"/>
            <a:ext cx="5048793" cy="4351339"/>
          </a:xfrm>
        </p:spPr>
        <p:txBody>
          <a:bodyPr>
            <a:normAutofit fontScale="62500" lnSpcReduction="20000"/>
          </a:bodyPr>
          <a:lstStyle/>
          <a:p>
            <a:pPr>
              <a:lnSpc>
                <a:spcPct val="120000"/>
              </a:lnSpc>
            </a:pPr>
            <a:r>
              <a:rPr lang="en-US" sz="3200" dirty="0">
                <a:latin typeface="Libre Franklin" pitchFamily="2" charset="77"/>
                <a:cs typeface="Times New Roman" panose="02020603050405020304" pitchFamily="18" charset="0"/>
              </a:rPr>
              <a:t>This suggests that the </a:t>
            </a:r>
            <a:r>
              <a:rPr lang="en-US" sz="3200" b="1" u="sng" dirty="0">
                <a:latin typeface="Libre Franklin" pitchFamily="2" charset="77"/>
                <a:cs typeface="Times New Roman" panose="02020603050405020304" pitchFamily="18" charset="0"/>
              </a:rPr>
              <a:t>information velocity</a:t>
            </a:r>
            <a:r>
              <a:rPr lang="en-US" sz="3200" dirty="0">
                <a:latin typeface="Libre Franklin" pitchFamily="2" charset="77"/>
                <a:cs typeface="Times New Roman" panose="02020603050405020304" pitchFamily="18" charset="0"/>
              </a:rPr>
              <a:t> from the lunar orbit to Earth’s </a:t>
            </a:r>
            <a:r>
              <a:rPr lang="en-US" sz="3200" dirty="0" err="1">
                <a:latin typeface="Libre Franklin" pitchFamily="2" charset="77"/>
                <a:cs typeface="Times New Roman" panose="02020603050405020304" pitchFamily="18" charset="0"/>
              </a:rPr>
              <a:t>bowshock</a:t>
            </a:r>
            <a:r>
              <a:rPr lang="en-US" sz="3200" dirty="0">
                <a:latin typeface="Libre Franklin" pitchFamily="2" charset="77"/>
                <a:cs typeface="Times New Roman" panose="02020603050405020304" pitchFamily="18" charset="0"/>
              </a:rPr>
              <a:t> is the combination of the solar wind flow velocity and </a:t>
            </a:r>
            <a:r>
              <a:rPr lang="en-US" sz="3200" dirty="0" err="1">
                <a:latin typeface="Libre Franklin" pitchFamily="2" charset="77"/>
                <a:cs typeface="Times New Roman" panose="02020603050405020304" pitchFamily="18" charset="0"/>
              </a:rPr>
              <a:t>magnetosonic</a:t>
            </a:r>
            <a:r>
              <a:rPr lang="en-US" sz="3200" dirty="0">
                <a:latin typeface="Libre Franklin" pitchFamily="2" charset="77"/>
                <a:cs typeface="Times New Roman" panose="02020603050405020304" pitchFamily="18" charset="0"/>
              </a:rPr>
              <a:t> wave velocity.</a:t>
            </a:r>
          </a:p>
          <a:p>
            <a:pPr>
              <a:lnSpc>
                <a:spcPct val="120000"/>
              </a:lnSpc>
            </a:pPr>
            <a:endParaRPr lang="en-US" sz="3200" dirty="0">
              <a:latin typeface="Times New Roman" panose="02020603050405020304" pitchFamily="18" charset="0"/>
              <a:cs typeface="Times New Roman" panose="02020603050405020304" pitchFamily="18" charset="0"/>
            </a:endParaRPr>
          </a:p>
          <a:p>
            <a:pPr>
              <a:lnSpc>
                <a:spcPct val="120000"/>
              </a:lnSpc>
            </a:pPr>
            <a:endParaRPr lang="en-US" sz="3200" dirty="0">
              <a:latin typeface="Times New Roman" panose="02020603050405020304" pitchFamily="18" charset="0"/>
              <a:cs typeface="Times New Roman" panose="02020603050405020304" pitchFamily="18" charset="0"/>
            </a:endParaRPr>
          </a:p>
          <a:p>
            <a:pPr>
              <a:lnSpc>
                <a:spcPct val="120000"/>
              </a:lnSpc>
            </a:pPr>
            <a:r>
              <a:rPr lang="en-US" sz="3200" dirty="0">
                <a:latin typeface="Libre Franklin" pitchFamily="2" charset="77"/>
                <a:cs typeface="Times New Roman" panose="02020603050405020304" pitchFamily="18" charset="0"/>
              </a:rPr>
              <a:t>For 49 events the error between </a:t>
            </a:r>
          </a:p>
          <a:p>
            <a:pPr marL="0" indent="0">
              <a:lnSpc>
                <a:spcPct val="120000"/>
              </a:lnSpc>
              <a:buNone/>
            </a:pPr>
            <a:r>
              <a:rPr lang="en-US" sz="3200" dirty="0">
                <a:latin typeface="Libre Franklin" pitchFamily="2" charset="77"/>
                <a:cs typeface="Times New Roman" panose="02020603050405020304" pitchFamily="18" charset="0"/>
              </a:rPr>
              <a:t>time lag calculations from </a:t>
            </a:r>
          </a:p>
          <a:p>
            <a:pPr marL="0" indent="0">
              <a:lnSpc>
                <a:spcPct val="120000"/>
              </a:lnSpc>
              <a:buNone/>
            </a:pPr>
            <a:r>
              <a:rPr lang="en-US" sz="3200" dirty="0">
                <a:latin typeface="Libre Franklin" pitchFamily="2" charset="77"/>
                <a:cs typeface="Times New Roman" panose="02020603050405020304" pitchFamily="18" charset="0"/>
              </a:rPr>
              <a:t>MVAB vs MI appears to increase</a:t>
            </a:r>
          </a:p>
          <a:p>
            <a:pPr marL="0" indent="0">
              <a:lnSpc>
                <a:spcPct val="120000"/>
              </a:lnSpc>
              <a:buNone/>
            </a:pPr>
            <a:r>
              <a:rPr lang="en-US" sz="3200" dirty="0">
                <a:latin typeface="Libre Franklin" pitchFamily="2" charset="77"/>
                <a:cs typeface="Times New Roman" panose="02020603050405020304" pitchFamily="18" charset="0"/>
              </a:rPr>
              <a:t>when </a:t>
            </a:r>
            <a:r>
              <a:rPr lang="en-US" sz="3200" dirty="0">
                <a:latin typeface="Libre Franklin" pitchFamily="2" charset="77"/>
              </a:rPr>
              <a:t>ΔY increases.</a:t>
            </a:r>
            <a:endParaRPr lang="en-US" dirty="0">
              <a:latin typeface="Libre Franklin" pitchFamily="2" charset="77"/>
            </a:endParaRPr>
          </a:p>
        </p:txBody>
      </p:sp>
      <p:pic>
        <p:nvPicPr>
          <p:cNvPr id="4" name="Picture 3">
            <a:extLst>
              <a:ext uri="{FF2B5EF4-FFF2-40B4-BE49-F238E27FC236}">
                <a16:creationId xmlns:a16="http://schemas.microsoft.com/office/drawing/2014/main" id="{A8D96D67-69FC-6740-B436-2D3DA92785C6}"/>
              </a:ext>
            </a:extLst>
          </p:cNvPr>
          <p:cNvPicPr>
            <a:picLocks noChangeAspect="1"/>
          </p:cNvPicPr>
          <p:nvPr/>
        </p:nvPicPr>
        <p:blipFill rotWithShape="1">
          <a:blip r:embed="rId2">
            <a:extLst>
              <a:ext uri="{28A0092B-C50C-407E-A947-70E740481C1C}">
                <a14:useLocalDpi xmlns:a14="http://schemas.microsoft.com/office/drawing/2010/main" val="0"/>
              </a:ext>
            </a:extLst>
          </a:blip>
          <a:srcRect t="-980" b="980"/>
          <a:stretch/>
        </p:blipFill>
        <p:spPr>
          <a:xfrm>
            <a:off x="5568865" y="1846218"/>
            <a:ext cx="6623135" cy="5011783"/>
          </a:xfrm>
          <a:prstGeom prst="rect">
            <a:avLst/>
          </a:prstGeom>
        </p:spPr>
      </p:pic>
      <p:sp>
        <p:nvSpPr>
          <p:cNvPr id="5" name="Rectangle 4">
            <a:extLst>
              <a:ext uri="{FF2B5EF4-FFF2-40B4-BE49-F238E27FC236}">
                <a16:creationId xmlns:a16="http://schemas.microsoft.com/office/drawing/2014/main" id="{2104D648-A0F9-8641-AFCC-4D7BC6975B39}"/>
              </a:ext>
            </a:extLst>
          </p:cNvPr>
          <p:cNvSpPr/>
          <p:nvPr/>
        </p:nvSpPr>
        <p:spPr>
          <a:xfrm>
            <a:off x="2455512" y="6379486"/>
            <a:ext cx="3113353" cy="369332"/>
          </a:xfrm>
          <a:prstGeom prst="rect">
            <a:avLst/>
          </a:prstGeom>
        </p:spPr>
        <p:txBody>
          <a:bodyPr wrap="none">
            <a:spAutoFit/>
          </a:bodyPr>
          <a:lstStyle/>
          <a:p>
            <a:r>
              <a:rPr lang="en-US" b="1" i="1" dirty="0"/>
              <a:t>Holland+, 2022, in preparation</a:t>
            </a:r>
          </a:p>
        </p:txBody>
      </p:sp>
    </p:spTree>
    <p:extLst>
      <p:ext uri="{BB962C8B-B14F-4D97-AF65-F5344CB8AC3E}">
        <p14:creationId xmlns:p14="http://schemas.microsoft.com/office/powerpoint/2010/main" val="17420926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F277E8-6610-4EE0-BDE0-F5C238BD4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134" y="1174750"/>
            <a:ext cx="7577666" cy="5683250"/>
          </a:xfrm>
          <a:prstGeom prst="rect">
            <a:avLst/>
          </a:prstGeom>
        </p:spPr>
      </p:pic>
      <mc:AlternateContent xmlns:mc="http://schemas.openxmlformats.org/markup-compatibility/2006">
        <mc:Choice xmlns:a14="http://schemas.microsoft.com/office/drawing/2010/main" Requires="a14">
          <p:sp>
            <p:nvSpPr>
              <p:cNvPr id="7" name="TextBox 6">
                <a:extLst>
                  <a:ext uri="{FF2B5EF4-FFF2-40B4-BE49-F238E27FC236}">
                    <a16:creationId xmlns:a16="http://schemas.microsoft.com/office/drawing/2014/main" id="{F2733B04-8A5D-4C5A-981B-C464354447E8}"/>
                  </a:ext>
                </a:extLst>
              </p:cNvPr>
              <p:cNvSpPr txBox="1"/>
              <p:nvPr/>
            </p:nvSpPr>
            <p:spPr>
              <a:xfrm>
                <a:off x="8170482" y="1546572"/>
                <a:ext cx="3733800" cy="3269357"/>
              </a:xfrm>
              <a:prstGeom prst="rect">
                <a:avLst/>
              </a:prstGeom>
              <a:noFill/>
            </p:spPr>
            <p:txBody>
              <a:bodyPr wrap="square" rtlCol="0">
                <a:spAutoFit/>
              </a:bodyPr>
              <a:lstStyle/>
              <a:p>
                <a:r>
                  <a:rPr lang="en-US" sz="2400" b="1" dirty="0"/>
                  <a:t>Background fields:</a:t>
                </a:r>
              </a:p>
              <a:p>
                <a:endParaRPr lang="en-US" dirty="0"/>
              </a:p>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𝐵</m:t>
                          </m:r>
                        </m:e>
                        <m:sub>
                          <m:r>
                            <a:rPr lang="en-US" i="1" dirty="0" smtClean="0">
                              <a:latin typeface="Cambria Math" panose="02040503050406030204" pitchFamily="18" charset="0"/>
                            </a:rPr>
                            <m:t>𝑧</m:t>
                          </m:r>
                        </m:sub>
                      </m:sSub>
                      <m:r>
                        <a:rPr lang="en-US" i="1" dirty="0" smtClean="0">
                          <a:latin typeface="Cambria Math" panose="02040503050406030204" pitchFamily="18" charset="0"/>
                        </a:rPr>
                        <m:t>=1</m:t>
                      </m:r>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𝜌</m:t>
                      </m:r>
                      <m:r>
                        <a:rPr lang="en-US" i="1" dirty="0" smtClean="0">
                          <a:latin typeface="Cambria Math" panose="02040503050406030204" pitchFamily="18" charset="0"/>
                        </a:rPr>
                        <m:t>=1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𝑢</m:t>
                          </m:r>
                        </m:e>
                        <m:sub>
                          <m:r>
                            <a:rPr lang="en-US" i="1" dirty="0" smtClean="0">
                              <a:latin typeface="Cambria Math" panose="02040503050406030204" pitchFamily="18" charset="0"/>
                            </a:rPr>
                            <m:t>𝑦</m:t>
                          </m:r>
                        </m:sub>
                      </m:sSub>
                      <m:r>
                        <a:rPr lang="en-US" i="1" dirty="0" smtClean="0">
                          <a:latin typeface="Cambria Math" panose="02040503050406030204" pitchFamily="18" charset="0"/>
                        </a:rPr>
                        <m:t>=</m:t>
                      </m:r>
                      <m:r>
                        <a:rPr lang="en-US" b="0" i="1" dirty="0" smtClean="0">
                          <a:latin typeface="Cambria Math" panose="02040503050406030204" pitchFamily="18" charset="0"/>
                        </a:rPr>
                        <m:t>8</m:t>
                      </m:r>
                    </m:oMath>
                  </m:oMathPara>
                </a14:m>
                <a:endParaRPr lang="en-US" dirty="0"/>
              </a:p>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=0.5</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𝑉</m:t>
                          </m:r>
                        </m:e>
                        <m:sub>
                          <m:r>
                            <a:rPr lang="en-US" i="1" dirty="0" smtClean="0">
                              <a:latin typeface="Cambria Math" panose="02040503050406030204" pitchFamily="18" charset="0"/>
                            </a:rPr>
                            <m:t>𝑎</m:t>
                          </m:r>
                        </m:sub>
                      </m:sSub>
                      <m:r>
                        <a:rPr lang="en-US" i="1" dirty="0" smtClean="0">
                          <a:latin typeface="Cambria Math" panose="02040503050406030204" pitchFamily="18" charset="0"/>
                        </a:rPr>
                        <m:t>=</m:t>
                      </m:r>
                      <m:f>
                        <m:fPr>
                          <m:ctrlPr>
                            <a:rPr lang="en-US" i="1" dirty="0" smtClean="0">
                              <a:solidFill>
                                <a:srgbClr val="836967"/>
                              </a:solidFill>
                              <a:latin typeface="Cambria Math" panose="02040503050406030204" pitchFamily="18" charset="0"/>
                            </a:rPr>
                          </m:ctrlPr>
                        </m:fPr>
                        <m:num>
                          <m:r>
                            <a:rPr lang="en-US" i="1" dirty="0" smtClean="0">
                              <a:latin typeface="Cambria Math" panose="02040503050406030204" pitchFamily="18" charset="0"/>
                            </a:rPr>
                            <m:t>𝐵</m:t>
                          </m:r>
                        </m:num>
                        <m:den>
                          <m:rad>
                            <m:radPr>
                              <m:degHide m:val="on"/>
                              <m:ctrlPr>
                                <a:rPr lang="en-US" i="1" dirty="0" smtClean="0">
                                  <a:solidFill>
                                    <a:srgbClr val="836967"/>
                                  </a:solidFill>
                                  <a:latin typeface="Cambria Math" panose="02040503050406030204" pitchFamily="18" charset="0"/>
                                </a:rPr>
                              </m:ctrlPr>
                            </m:radPr>
                            <m:deg/>
                            <m:e>
                              <m:r>
                                <a:rPr lang="en-US" i="1" dirty="0" smtClean="0">
                                  <a:latin typeface="Cambria Math" panose="02040503050406030204" pitchFamily="18" charset="0"/>
                                </a:rPr>
                                <m:t>𝜌</m:t>
                              </m:r>
                            </m:e>
                          </m:rad>
                        </m:den>
                      </m:f>
                      <m:r>
                        <a:rPr lang="en-US" i="1" dirty="0" smtClean="0">
                          <a:latin typeface="Cambria Math" panose="02040503050406030204" pitchFamily="18" charset="0"/>
                        </a:rPr>
                        <m:t>=1</m:t>
                      </m:r>
                    </m:oMath>
                  </m:oMathPara>
                </a14:m>
                <a:endParaRPr lang="en-US" dirty="0"/>
              </a:p>
              <a:p>
                <a:pPr/>
                <a14:m>
                  <m:oMathPara xmlns:m="http://schemas.openxmlformats.org/officeDocument/2006/math">
                    <m:oMathParaPr>
                      <m:jc m:val="centerGroup"/>
                    </m:oMathParaPr>
                    <m:oMath xmlns:m="http://schemas.openxmlformats.org/officeDocument/2006/math">
                      <m:sSub>
                        <m:sSubPr>
                          <m:ctrlPr>
                            <a:rPr lang="en-US" b="0" i="1" smtClean="0">
                              <a:solidFill>
                                <a:srgbClr val="836967"/>
                              </a:solidFill>
                              <a:latin typeface="Cambria Math" panose="02040503050406030204" pitchFamily="18" charset="0"/>
                            </a:rPr>
                          </m:ctrlPr>
                        </m:sSubPr>
                        <m:e>
                          <m:r>
                            <m:rPr>
                              <m:sty m:val="p"/>
                            </m:rPr>
                            <a:rPr lang="en-US" b="0" i="0" smtClean="0">
                              <a:solidFill>
                                <a:srgbClr val="836967"/>
                              </a:solidFill>
                              <a:latin typeface="Cambria Math" panose="02040503050406030204" pitchFamily="18" charset="0"/>
                            </a:rPr>
                            <m:t>C</m:t>
                          </m:r>
                        </m:e>
                        <m:sub>
                          <m:r>
                            <m:rPr>
                              <m:sty m:val="p"/>
                            </m:rPr>
                            <a:rPr lang="en-US" b="0" i="0" smtClean="0">
                              <a:solidFill>
                                <a:srgbClr val="836967"/>
                              </a:solidFill>
                              <a:latin typeface="Cambria Math" panose="02040503050406030204" pitchFamily="18" charset="0"/>
                            </a:rPr>
                            <m:t>s</m:t>
                          </m:r>
                        </m:sub>
                      </m:sSub>
                      <m:r>
                        <a:rPr lang="en-US" b="0" i="0" smtClean="0">
                          <a:solidFill>
                            <a:srgbClr val="836967"/>
                          </a:solidFill>
                          <a:latin typeface="Cambria Math" panose="02040503050406030204" pitchFamily="18" charset="0"/>
                        </a:rPr>
                        <m:t>=</m:t>
                      </m:r>
                      <m:rad>
                        <m:radPr>
                          <m:degHide m:val="on"/>
                          <m:ctrlPr>
                            <a:rPr lang="en-US" i="1" smtClean="0">
                              <a:solidFill>
                                <a:srgbClr val="836967"/>
                              </a:solidFill>
                              <a:latin typeface="Cambria Math" panose="02040503050406030204" pitchFamily="18" charset="0"/>
                            </a:rPr>
                          </m:ctrlPr>
                        </m:radPr>
                        <m:deg/>
                        <m:e>
                          <m:f>
                            <m:fPr>
                              <m:ctrlPr>
                                <a:rPr lang="en-US" i="1" smtClean="0">
                                  <a:solidFill>
                                    <a:srgbClr val="836967"/>
                                  </a:solidFill>
                                  <a:latin typeface="Cambria Math" panose="02040503050406030204" pitchFamily="18" charset="0"/>
                                </a:rPr>
                              </m:ctrlPr>
                            </m:fPr>
                            <m:num>
                              <m:r>
                                <a:rPr lang="en-US" i="1" smtClean="0">
                                  <a:latin typeface="Cambria Math" panose="02040503050406030204" pitchFamily="18" charset="0"/>
                                </a:rPr>
                                <m:t>𝛾</m:t>
                              </m:r>
                              <m:r>
                                <a:rPr lang="en-US" i="1" smtClean="0">
                                  <a:latin typeface="Cambria Math" panose="02040503050406030204" pitchFamily="18" charset="0"/>
                                </a:rPr>
                                <m:t>𝑃</m:t>
                              </m:r>
                            </m:num>
                            <m:den>
                              <m:r>
                                <a:rPr lang="en-US" i="1" smtClean="0">
                                  <a:latin typeface="Cambria Math" panose="02040503050406030204" pitchFamily="18" charset="0"/>
                                </a:rPr>
                                <m:t>𝜌</m:t>
                              </m:r>
                            </m:den>
                          </m:f>
                        </m:e>
                      </m:rad>
                      <m:r>
                        <a:rPr lang="en-US" b="0" i="1" smtClean="0">
                          <a:latin typeface="Cambria Math" panose="02040503050406030204" pitchFamily="18" charset="0"/>
                        </a:rPr>
                        <m:t>=0.913</m:t>
                      </m:r>
                    </m:oMath>
                  </m:oMathPara>
                </a14:m>
                <a:endParaRPr lang="en-US" dirty="0"/>
              </a:p>
            </p:txBody>
          </p:sp>
        </mc:Choice>
        <mc:Fallback>
          <p:sp>
            <p:nvSpPr>
              <p:cNvPr id="7" name="TextBox 6">
                <a:extLst>
                  <a:ext uri="{FF2B5EF4-FFF2-40B4-BE49-F238E27FC236}">
                    <a16:creationId xmlns:a16="http://schemas.microsoft.com/office/drawing/2014/main" id="{F2733B04-8A5D-4C5A-981B-C464354447E8}"/>
                  </a:ext>
                </a:extLst>
              </p:cNvPr>
              <p:cNvSpPr txBox="1">
                <a:spLocks noRot="1" noChangeAspect="1" noMove="1" noResize="1" noEditPoints="1" noAdjustHandles="1" noChangeArrowheads="1" noChangeShapeType="1" noTextEdit="1"/>
              </p:cNvSpPr>
              <p:nvPr/>
            </p:nvSpPr>
            <p:spPr>
              <a:xfrm>
                <a:off x="8170482" y="1546572"/>
                <a:ext cx="3733800" cy="3269357"/>
              </a:xfrm>
              <a:prstGeom prst="rect">
                <a:avLst/>
              </a:prstGeom>
              <a:blipFill>
                <a:blip r:embed="rId4"/>
                <a:stretch>
                  <a:fillRect l="-2373" t="-1158"/>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ACD0D2BF-A2C0-40B5-8948-792556105653}"/>
                  </a:ext>
                </a:extLst>
              </p:cNvPr>
              <p:cNvSpPr txBox="1"/>
              <p:nvPr/>
            </p:nvSpPr>
            <p:spPr>
              <a:xfrm>
                <a:off x="7518401" y="5187751"/>
                <a:ext cx="4385881" cy="461665"/>
              </a:xfrm>
              <a:prstGeom prst="rect">
                <a:avLst/>
              </a:prstGeom>
              <a:noFill/>
            </p:spPr>
            <p:txBody>
              <a:bodyPr wrap="none" rtlCol="0">
                <a:spAutoFit/>
              </a:bodyPr>
              <a:lstStyle/>
              <a:p>
                <a:r>
                  <a:rPr lang="en-US" sz="2400" dirty="0"/>
                  <a:t>Random </a:t>
                </a:r>
                <a14:m>
                  <m:oMath xmlns:m="http://schemas.openxmlformats.org/officeDocument/2006/math">
                    <m:sSub>
                      <m:sSubPr>
                        <m:ctrlPr>
                          <a:rPr lang="en-US" sz="2400" b="0" i="1" dirty="0" smtClean="0">
                            <a:latin typeface="Cambria Math" panose="02040503050406030204" pitchFamily="18" charset="0"/>
                          </a:rPr>
                        </m:ctrlPr>
                      </m:sSubPr>
                      <m:e>
                        <m:r>
                          <a:rPr lang="en-US" sz="2400" i="1" dirty="0" smtClean="0">
                            <a:latin typeface="Cambria Math" panose="02040503050406030204" pitchFamily="18" charset="0"/>
                          </a:rPr>
                          <m:t>𝐵</m:t>
                        </m:r>
                      </m:e>
                      <m:sub>
                        <m:r>
                          <a:rPr lang="en-US" sz="2400" i="1" dirty="0" smtClean="0">
                            <a:latin typeface="Cambria Math" panose="02040503050406030204" pitchFamily="18" charset="0"/>
                          </a:rPr>
                          <m:t>𝑧</m:t>
                        </m:r>
                      </m:sub>
                    </m:sSub>
                  </m:oMath>
                </a14:m>
                <a:r>
                  <a:rPr lang="en-US" sz="2400" dirty="0"/>
                  <a:t> perturbation at </a:t>
                </a:r>
                <a14:m>
                  <m:oMath xmlns:m="http://schemas.openxmlformats.org/officeDocument/2006/math">
                    <m:r>
                      <a:rPr lang="en-US" sz="2400" i="1" dirty="0" smtClean="0">
                        <a:latin typeface="Cambria Math" panose="02040503050406030204" pitchFamily="18" charset="0"/>
                      </a:rPr>
                      <m:t>𝑦</m:t>
                    </m:r>
                  </m:oMath>
                </a14:m>
                <a:r>
                  <a:rPr lang="en-US" sz="2400" dirty="0"/>
                  <a:t> min</a:t>
                </a:r>
              </a:p>
            </p:txBody>
          </p:sp>
        </mc:Choice>
        <mc:Fallback>
          <p:sp>
            <p:nvSpPr>
              <p:cNvPr id="8" name="TextBox 7">
                <a:extLst>
                  <a:ext uri="{FF2B5EF4-FFF2-40B4-BE49-F238E27FC236}">
                    <a16:creationId xmlns:a16="http://schemas.microsoft.com/office/drawing/2014/main" id="{ACD0D2BF-A2C0-40B5-8948-792556105653}"/>
                  </a:ext>
                </a:extLst>
              </p:cNvPr>
              <p:cNvSpPr txBox="1">
                <a:spLocks noRot="1" noChangeAspect="1" noMove="1" noResize="1" noEditPoints="1" noAdjustHandles="1" noChangeArrowheads="1" noChangeShapeType="1" noTextEdit="1"/>
              </p:cNvSpPr>
              <p:nvPr/>
            </p:nvSpPr>
            <p:spPr>
              <a:xfrm>
                <a:off x="7518401" y="5187751"/>
                <a:ext cx="4385881" cy="461665"/>
              </a:xfrm>
              <a:prstGeom prst="rect">
                <a:avLst/>
              </a:prstGeom>
              <a:blipFill>
                <a:blip r:embed="rId5"/>
                <a:stretch>
                  <a:fillRect l="-2017" t="-8108" r="-1153" b="-32432"/>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5E4CE3D6-CF3F-B148-BE18-0FAA6A684BCD}"/>
              </a:ext>
            </a:extLst>
          </p:cNvPr>
          <p:cNvSpPr/>
          <p:nvPr/>
        </p:nvSpPr>
        <p:spPr>
          <a:xfrm>
            <a:off x="1258887" y="171956"/>
            <a:ext cx="8785225" cy="830997"/>
          </a:xfrm>
          <a:prstGeom prst="rect">
            <a:avLst/>
          </a:prstGeom>
        </p:spPr>
        <p:txBody>
          <a:bodyPr wrap="square">
            <a:spAutoFit/>
          </a:bodyPr>
          <a:lstStyle/>
          <a:p>
            <a:pPr algn="ctr"/>
            <a:r>
              <a:rPr lang="en-US" sz="2400" b="1" dirty="0">
                <a:latin typeface="Libre Franklin" pitchFamily="2" charset="77"/>
              </a:rPr>
              <a:t>Validation: </a:t>
            </a:r>
            <a:r>
              <a:rPr lang="en-US" sz="2400" dirty="0">
                <a:latin typeface="Libre Franklin" pitchFamily="2" charset="77"/>
              </a:rPr>
              <a:t>MI in MHD SW Simulation with</a:t>
            </a:r>
          </a:p>
          <a:p>
            <a:pPr algn="ctr"/>
            <a:r>
              <a:rPr lang="en-US" sz="2400" dirty="0">
                <a:latin typeface="Libre Franklin" pitchFamily="2" charset="77"/>
              </a:rPr>
              <a:t>upstream </a:t>
            </a:r>
            <a:r>
              <a:rPr lang="en-US" sz="2400" i="1" dirty="0" err="1">
                <a:latin typeface="Libre Franklin" pitchFamily="2" charset="77"/>
              </a:rPr>
              <a:t>B</a:t>
            </a:r>
            <a:r>
              <a:rPr lang="en-US" sz="2400" i="1" baseline="-25000" dirty="0" err="1">
                <a:latin typeface="Libre Franklin" pitchFamily="2" charset="77"/>
              </a:rPr>
              <a:t>z</a:t>
            </a:r>
            <a:r>
              <a:rPr lang="en-US" sz="2400" dirty="0">
                <a:latin typeface="Libre Franklin" pitchFamily="2" charset="77"/>
              </a:rPr>
              <a:t> perturbation</a:t>
            </a:r>
          </a:p>
        </p:txBody>
      </p:sp>
      <p:sp>
        <p:nvSpPr>
          <p:cNvPr id="9" name="TextBox 8">
            <a:extLst>
              <a:ext uri="{FF2B5EF4-FFF2-40B4-BE49-F238E27FC236}">
                <a16:creationId xmlns:a16="http://schemas.microsoft.com/office/drawing/2014/main" id="{9435269E-F103-9B4B-B747-B75142B0B9DC}"/>
              </a:ext>
            </a:extLst>
          </p:cNvPr>
          <p:cNvSpPr txBox="1"/>
          <p:nvPr/>
        </p:nvSpPr>
        <p:spPr>
          <a:xfrm>
            <a:off x="2356023" y="3818850"/>
            <a:ext cx="377026" cy="584775"/>
          </a:xfrm>
          <a:prstGeom prst="rect">
            <a:avLst/>
          </a:prstGeom>
          <a:noFill/>
        </p:spPr>
        <p:txBody>
          <a:bodyPr wrap="none" rtlCol="0">
            <a:spAutoFit/>
          </a:bodyPr>
          <a:lstStyle/>
          <a:p>
            <a:r>
              <a:rPr lang="en-US" sz="3200" b="1" i="1" dirty="0"/>
              <a:t>y</a:t>
            </a:r>
          </a:p>
        </p:txBody>
      </p:sp>
      <p:sp>
        <p:nvSpPr>
          <p:cNvPr id="3" name="Rectangle 2">
            <a:extLst>
              <a:ext uri="{FF2B5EF4-FFF2-40B4-BE49-F238E27FC236}">
                <a16:creationId xmlns:a16="http://schemas.microsoft.com/office/drawing/2014/main" id="{0B9B16BF-E94A-1D48-88F5-FA859C823A35}"/>
              </a:ext>
            </a:extLst>
          </p:cNvPr>
          <p:cNvSpPr/>
          <p:nvPr/>
        </p:nvSpPr>
        <p:spPr>
          <a:xfrm>
            <a:off x="1071977" y="6393656"/>
            <a:ext cx="373820" cy="584775"/>
          </a:xfrm>
          <a:prstGeom prst="rect">
            <a:avLst/>
          </a:prstGeom>
        </p:spPr>
        <p:txBody>
          <a:bodyPr wrap="none">
            <a:spAutoFit/>
          </a:bodyPr>
          <a:lstStyle/>
          <a:p>
            <a:r>
              <a:rPr lang="en-US" sz="3200" b="1" i="1" dirty="0"/>
              <a:t>x</a:t>
            </a:r>
          </a:p>
        </p:txBody>
      </p:sp>
    </p:spTree>
    <p:extLst>
      <p:ext uri="{BB962C8B-B14F-4D97-AF65-F5344CB8AC3E}">
        <p14:creationId xmlns:p14="http://schemas.microsoft.com/office/powerpoint/2010/main" val="108922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59E6B-1E30-4F27-95C9-197CDB772C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 y="1041400"/>
            <a:ext cx="8356599" cy="5571067"/>
          </a:xfrm>
          <a:prstGeom prst="rect">
            <a:avLst/>
          </a:prstGeom>
        </p:spPr>
      </p:pic>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F016844A-EF1F-46CD-8D9F-B2CA634A1C5A}"/>
                  </a:ext>
                </a:extLst>
              </p:cNvPr>
              <p:cNvSpPr txBox="1"/>
              <p:nvPr/>
            </p:nvSpPr>
            <p:spPr>
              <a:xfrm>
                <a:off x="8068733" y="1651000"/>
                <a:ext cx="3826933" cy="3693319"/>
              </a:xfrm>
              <a:prstGeom prst="rect">
                <a:avLst/>
              </a:prstGeom>
              <a:noFill/>
            </p:spPr>
            <p:txBody>
              <a:bodyPr wrap="square" rtlCol="0">
                <a:spAutoFit/>
              </a:bodyPr>
              <a:lstStyle/>
              <a:p>
                <a:pPr marL="285750" indent="-285750">
                  <a:buFont typeface="Arial" panose="020B0604020202020204" pitchFamily="34" charset="0"/>
                  <a:buChar char="•"/>
                </a:pPr>
                <a:r>
                  <a:rPr lang="en-US" dirty="0"/>
                  <a:t>Mutual Information between Point A (0,-100) and the points along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=0</m:t>
                    </m:r>
                  </m:oMath>
                </a14:m>
                <a:r>
                  <a:rPr lang="en-US" dirty="0"/>
                  <a:t>.</a:t>
                </a:r>
              </a:p>
              <a:p>
                <a:pPr marL="285750" indent="-285750">
                  <a:buFont typeface="Arial" panose="020B0604020202020204" pitchFamily="34" charset="0"/>
                  <a:buChar char="•"/>
                </a:pPr>
                <a:r>
                  <a:rPr lang="en-US" dirty="0"/>
                  <a:t>The </a:t>
                </a:r>
                <a14:m>
                  <m:oMath xmlns:m="http://schemas.openxmlformats.org/officeDocument/2006/math">
                    <m:r>
                      <a:rPr lang="en-US" i="1" dirty="0" smtClean="0">
                        <a:latin typeface="Cambria Math" panose="02040503050406030204" pitchFamily="18" charset="0"/>
                      </a:rPr>
                      <m:t>𝑥</m:t>
                    </m:r>
                  </m:oMath>
                </a14:m>
                <a:r>
                  <a:rPr lang="en-US" dirty="0"/>
                  <a:t>-axis is the delay time </a:t>
                </a:r>
                <a14:m>
                  <m:oMath xmlns:m="http://schemas.openxmlformats.org/officeDocument/2006/math">
                    <m:r>
                      <a:rPr lang="en-US" i="1" dirty="0" smtClean="0">
                        <a:latin typeface="Cambria Math" panose="02040503050406030204" pitchFamily="18" charset="0"/>
                      </a:rPr>
                      <m:t>𝜏</m:t>
                    </m:r>
                  </m:oMath>
                </a14:m>
                <a:r>
                  <a:rPr lang="en-US" dirty="0"/>
                  <a:t>.</a:t>
                </a:r>
              </a:p>
              <a:p>
                <a:pPr marL="285750" indent="-285750">
                  <a:buFont typeface="Arial" panose="020B0604020202020204" pitchFamily="34" charset="0"/>
                  <a:buChar char="•"/>
                </a:pPr>
                <a:r>
                  <a:rPr lang="en-US" dirty="0"/>
                  <a:t>The </a:t>
                </a:r>
                <a14:m>
                  <m:oMath xmlns:m="http://schemas.openxmlformats.org/officeDocument/2006/math">
                    <m:r>
                      <a:rPr lang="en-US" i="1" dirty="0" smtClean="0">
                        <a:latin typeface="Cambria Math" panose="02040503050406030204" pitchFamily="18" charset="0"/>
                      </a:rPr>
                      <m:t>𝑦</m:t>
                    </m:r>
                  </m:oMath>
                </a14:m>
                <a:r>
                  <a:rPr lang="en-US" dirty="0"/>
                  <a:t>-axis is the distance between points </a:t>
                </a:r>
                <a14:m>
                  <m:oMath xmlns:m="http://schemas.openxmlformats.org/officeDocument/2006/math">
                    <m:sSub>
                      <m:sSubPr>
                        <m:ctrlPr>
                          <a:rPr lang="en-US" i="1" dirty="0" smtClean="0">
                            <a:latin typeface="Cambria Math" panose="02040503050406030204" pitchFamily="18" charset="0"/>
                          </a:rPr>
                        </m:ctrlPr>
                      </m:sSubPr>
                      <m:e>
                        <m:r>
                          <a:rPr lang="en-US" i="1" dirty="0" smtClean="0">
                            <a:latin typeface="Cambria Math" panose="02040503050406030204" pitchFamily="18" charset="0"/>
                          </a:rPr>
                          <m:t>𝑃</m:t>
                        </m:r>
                      </m:e>
                      <m:sub>
                        <m:r>
                          <a:rPr lang="en-US" i="1" dirty="0" smtClean="0">
                            <a:latin typeface="Cambria Math" panose="02040503050406030204" pitchFamily="18" charset="0"/>
                          </a:rPr>
                          <m:t>𝑛</m:t>
                        </m:r>
                      </m:sub>
                    </m:sSub>
                  </m:oMath>
                </a14:m>
                <a:r>
                  <a:rPr lang="en-US" dirty="0"/>
                  <a:t> and Point A.</a:t>
                </a:r>
              </a:p>
              <a:p>
                <a:pPr marL="285750" indent="-285750">
                  <a:buFont typeface="Arial" panose="020B0604020202020204" pitchFamily="34" charset="0"/>
                  <a:buChar char="•"/>
                </a:pPr>
                <a:r>
                  <a:rPr lang="en-US" dirty="0"/>
                  <a:t>The color index represents the Mutual information.</a:t>
                </a:r>
              </a:p>
              <a:p>
                <a:pPr marL="285750" indent="-285750">
                  <a:buFont typeface="Arial" panose="020B0604020202020204" pitchFamily="34" charset="0"/>
                  <a:buChar char="•"/>
                </a:pPr>
                <a:r>
                  <a:rPr lang="en-US" dirty="0"/>
                  <a:t>The red line connects the maximum value of MI for different pairs. </a:t>
                </a:r>
              </a:p>
              <a:p>
                <a:pPr marL="285750" indent="-285750">
                  <a:buFont typeface="Arial" panose="020B0604020202020204" pitchFamily="34" charset="0"/>
                  <a:buChar char="•"/>
                </a:pPr>
                <a:r>
                  <a:rPr lang="en-US" dirty="0"/>
                  <a:t>The slope indicates the information propagation speed, which is equal to the bulk velocity.</a:t>
                </a:r>
              </a:p>
            </p:txBody>
          </p:sp>
        </mc:Choice>
        <mc:Fallback>
          <p:sp>
            <p:nvSpPr>
              <p:cNvPr id="6" name="TextBox 5">
                <a:extLst>
                  <a:ext uri="{FF2B5EF4-FFF2-40B4-BE49-F238E27FC236}">
                    <a16:creationId xmlns:a16="http://schemas.microsoft.com/office/drawing/2014/main" id="{F016844A-EF1F-46CD-8D9F-B2CA634A1C5A}"/>
                  </a:ext>
                </a:extLst>
              </p:cNvPr>
              <p:cNvSpPr txBox="1">
                <a:spLocks noRot="1" noChangeAspect="1" noMove="1" noResize="1" noEditPoints="1" noAdjustHandles="1" noChangeArrowheads="1" noChangeShapeType="1" noTextEdit="1"/>
              </p:cNvSpPr>
              <p:nvPr/>
            </p:nvSpPr>
            <p:spPr>
              <a:xfrm>
                <a:off x="8068733" y="1651000"/>
                <a:ext cx="3826933" cy="3693319"/>
              </a:xfrm>
              <a:prstGeom prst="rect">
                <a:avLst/>
              </a:prstGeom>
              <a:blipFill>
                <a:blip r:embed="rId4"/>
                <a:stretch>
                  <a:fillRect l="-993" t="-1031" r="-1987" b="-1718"/>
                </a:stretch>
              </a:blipFill>
            </p:spPr>
            <p:txBody>
              <a:bodyPr/>
              <a:lstStyle/>
              <a:p>
                <a:r>
                  <a:rPr lang="en-US">
                    <a:noFill/>
                  </a:rPr>
                  <a:t> </a:t>
                </a:r>
              </a:p>
            </p:txBody>
          </p:sp>
        </mc:Fallback>
      </mc:AlternateContent>
      <p:sp>
        <p:nvSpPr>
          <p:cNvPr id="2" name="Rectangle 1">
            <a:extLst>
              <a:ext uri="{FF2B5EF4-FFF2-40B4-BE49-F238E27FC236}">
                <a16:creationId xmlns:a16="http://schemas.microsoft.com/office/drawing/2014/main" id="{F61D9DD1-97FB-B342-BF5D-945CE99F6FA4}"/>
              </a:ext>
            </a:extLst>
          </p:cNvPr>
          <p:cNvSpPr/>
          <p:nvPr/>
        </p:nvSpPr>
        <p:spPr>
          <a:xfrm>
            <a:off x="857249" y="210403"/>
            <a:ext cx="9444039" cy="830997"/>
          </a:xfrm>
          <a:prstGeom prst="rect">
            <a:avLst/>
          </a:prstGeom>
        </p:spPr>
        <p:txBody>
          <a:bodyPr wrap="square">
            <a:spAutoFit/>
          </a:bodyPr>
          <a:lstStyle/>
          <a:p>
            <a:pPr algn="ctr"/>
            <a:r>
              <a:rPr lang="en-US" sz="2400" b="1" dirty="0">
                <a:latin typeface="Libre Franklin" pitchFamily="2" charset="77"/>
              </a:rPr>
              <a:t>Information speed, as calculated </a:t>
            </a:r>
            <a:r>
              <a:rPr lang="en-US" sz="2400" b="1" u="sng" dirty="0">
                <a:latin typeface="Libre Franklin" pitchFamily="2" charset="77"/>
              </a:rPr>
              <a:t>from spatially separated points along bulk flow</a:t>
            </a:r>
            <a:r>
              <a:rPr lang="en-US" sz="2400" b="1" dirty="0">
                <a:latin typeface="Libre Franklin" pitchFamily="2" charset="77"/>
              </a:rPr>
              <a:t>,  is equal to the bulk velocity</a:t>
            </a:r>
          </a:p>
        </p:txBody>
      </p:sp>
    </p:spTree>
    <p:extLst>
      <p:ext uri="{BB962C8B-B14F-4D97-AF65-F5344CB8AC3E}">
        <p14:creationId xmlns:p14="http://schemas.microsoft.com/office/powerpoint/2010/main" val="174368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959E6B-1E30-4F27-95C9-197CDB772C4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700" y="1041400"/>
            <a:ext cx="8356598" cy="5571067"/>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016844A-EF1F-46CD-8D9F-B2CA634A1C5A}"/>
                  </a:ext>
                </a:extLst>
              </p:cNvPr>
              <p:cNvSpPr txBox="1"/>
              <p:nvPr/>
            </p:nvSpPr>
            <p:spPr>
              <a:xfrm>
                <a:off x="364066" y="6478601"/>
                <a:ext cx="7348833" cy="369332"/>
              </a:xfrm>
              <a:prstGeom prst="rect">
                <a:avLst/>
              </a:prstGeom>
              <a:noFill/>
            </p:spPr>
            <p:txBody>
              <a:bodyPr wrap="square" rtlCol="0">
                <a:spAutoFit/>
              </a:bodyPr>
              <a:lstStyle/>
              <a:p>
                <a:r>
                  <a:rPr lang="en-US" dirty="0"/>
                  <a:t>Mutual Information between Point D (-20, 0) and the points along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=0</m:t>
                    </m:r>
                  </m:oMath>
                </a14:m>
                <a:r>
                  <a:rPr lang="en-US" dirty="0"/>
                  <a:t>.</a:t>
                </a:r>
              </a:p>
            </p:txBody>
          </p:sp>
        </mc:Choice>
        <mc:Fallback xmlns="">
          <p:sp>
            <p:nvSpPr>
              <p:cNvPr id="6" name="TextBox 5">
                <a:extLst>
                  <a:ext uri="{FF2B5EF4-FFF2-40B4-BE49-F238E27FC236}">
                    <a16:creationId xmlns:a16="http://schemas.microsoft.com/office/drawing/2014/main" id="{F016844A-EF1F-46CD-8D9F-B2CA634A1C5A}"/>
                  </a:ext>
                </a:extLst>
              </p:cNvPr>
              <p:cNvSpPr txBox="1">
                <a:spLocks noRot="1" noChangeAspect="1" noMove="1" noResize="1" noEditPoints="1" noAdjustHandles="1" noChangeArrowheads="1" noChangeShapeType="1" noTextEdit="1"/>
              </p:cNvSpPr>
              <p:nvPr/>
            </p:nvSpPr>
            <p:spPr>
              <a:xfrm>
                <a:off x="364066" y="6478601"/>
                <a:ext cx="7348833" cy="369332"/>
              </a:xfrm>
              <a:prstGeom prst="rect">
                <a:avLst/>
              </a:prstGeom>
              <a:blipFill>
                <a:blip r:embed="rId4"/>
                <a:stretch>
                  <a:fillRect l="-747" t="-10000" b="-2666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672B98B5-7ABB-465B-9B9E-54D9179FBE30}"/>
              </a:ext>
            </a:extLst>
          </p:cNvPr>
          <p:cNvPicPr>
            <a:picLocks noChangeAspect="1"/>
          </p:cNvPicPr>
          <p:nvPr/>
        </p:nvPicPr>
        <p:blipFill>
          <a:blip r:embed="rId5"/>
          <a:stretch>
            <a:fillRect/>
          </a:stretch>
        </p:blipFill>
        <p:spPr>
          <a:xfrm>
            <a:off x="8984871" y="379399"/>
            <a:ext cx="2555196" cy="4689105"/>
          </a:xfrm>
          <a:prstGeom prst="rect">
            <a:avLst/>
          </a:prstGeom>
        </p:spPr>
      </p:pic>
      <p:pic>
        <p:nvPicPr>
          <p:cNvPr id="3" name="Picture 2">
            <a:extLst>
              <a:ext uri="{FF2B5EF4-FFF2-40B4-BE49-F238E27FC236}">
                <a16:creationId xmlns:a16="http://schemas.microsoft.com/office/drawing/2014/main" id="{E95C71B0-69F4-438F-ACB1-627846BCC47E}"/>
              </a:ext>
            </a:extLst>
          </p:cNvPr>
          <p:cNvPicPr>
            <a:picLocks noChangeAspect="1"/>
          </p:cNvPicPr>
          <p:nvPr/>
        </p:nvPicPr>
        <p:blipFill>
          <a:blip r:embed="rId6"/>
          <a:stretch>
            <a:fillRect/>
          </a:stretch>
        </p:blipFill>
        <p:spPr>
          <a:xfrm>
            <a:off x="8445189" y="5140254"/>
            <a:ext cx="3243353" cy="658425"/>
          </a:xfrm>
          <a:prstGeom prst="rect">
            <a:avLst/>
          </a:prstGeom>
        </p:spPr>
      </p:pic>
      <p:sp>
        <p:nvSpPr>
          <p:cNvPr id="4" name="Rectangle 3">
            <a:extLst>
              <a:ext uri="{FF2B5EF4-FFF2-40B4-BE49-F238E27FC236}">
                <a16:creationId xmlns:a16="http://schemas.microsoft.com/office/drawing/2014/main" id="{86C0F763-D1AB-AD49-8126-484E65ED1E03}"/>
              </a:ext>
            </a:extLst>
          </p:cNvPr>
          <p:cNvSpPr/>
          <p:nvPr/>
        </p:nvSpPr>
        <p:spPr>
          <a:xfrm>
            <a:off x="651933" y="245533"/>
            <a:ext cx="7939088" cy="830997"/>
          </a:xfrm>
          <a:prstGeom prst="rect">
            <a:avLst/>
          </a:prstGeom>
        </p:spPr>
        <p:txBody>
          <a:bodyPr wrap="square">
            <a:spAutoFit/>
          </a:bodyPr>
          <a:lstStyle/>
          <a:p>
            <a:pPr algn="ctr"/>
            <a:r>
              <a:rPr lang="en-US" sz="2400" b="1" dirty="0"/>
              <a:t>Information speed is smaller than the bulk velocity away from bulk-flow direction</a:t>
            </a:r>
          </a:p>
        </p:txBody>
      </p:sp>
    </p:spTree>
    <p:extLst>
      <p:ext uri="{BB962C8B-B14F-4D97-AF65-F5344CB8AC3E}">
        <p14:creationId xmlns:p14="http://schemas.microsoft.com/office/powerpoint/2010/main" val="2461831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9C3F36-5FD6-E049-8D9C-758F3A06E37C}"/>
              </a:ext>
            </a:extLst>
          </p:cNvPr>
          <p:cNvPicPr>
            <a:picLocks noChangeAspect="1"/>
          </p:cNvPicPr>
          <p:nvPr/>
        </p:nvPicPr>
        <p:blipFill>
          <a:blip r:embed="rId2"/>
          <a:stretch>
            <a:fillRect/>
          </a:stretch>
        </p:blipFill>
        <p:spPr>
          <a:xfrm>
            <a:off x="8582753" y="854248"/>
            <a:ext cx="2989220" cy="5485593"/>
          </a:xfrm>
          <a:prstGeom prst="rect">
            <a:avLst/>
          </a:prstGeom>
        </p:spPr>
      </p:pic>
      <p:sp>
        <p:nvSpPr>
          <p:cNvPr id="2" name="Title 1">
            <a:extLst>
              <a:ext uri="{FF2B5EF4-FFF2-40B4-BE49-F238E27FC236}">
                <a16:creationId xmlns:a16="http://schemas.microsoft.com/office/drawing/2014/main" id="{451953ED-BFFA-EF4F-8C49-8130F3487E19}"/>
              </a:ext>
            </a:extLst>
          </p:cNvPr>
          <p:cNvSpPr>
            <a:spLocks noGrp="1"/>
          </p:cNvSpPr>
          <p:nvPr>
            <p:ph type="title"/>
          </p:nvPr>
        </p:nvSpPr>
        <p:spPr/>
        <p:txBody>
          <a:bodyPr>
            <a:normAutofit/>
          </a:bodyPr>
          <a:lstStyle/>
          <a:p>
            <a:r>
              <a:rPr lang="en-US" sz="3200" b="1" dirty="0">
                <a:latin typeface="Libre Franklin" pitchFamily="2" charset="77"/>
              </a:rPr>
              <a:t>MHD simulations:</a:t>
            </a:r>
            <a:br>
              <a:rPr lang="en-US" dirty="0"/>
            </a:b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F2BAE298-BD4F-0C42-AE9B-F4B182CF7BC0}"/>
                  </a:ext>
                </a:extLst>
              </p:cNvPr>
              <p:cNvSpPr>
                <a:spLocks noGrp="1"/>
              </p:cNvSpPr>
              <p:nvPr>
                <p:ph idx="1"/>
              </p:nvPr>
            </p:nvSpPr>
            <p:spPr>
              <a:xfrm>
                <a:off x="620027" y="1076678"/>
                <a:ext cx="10515600" cy="5316504"/>
              </a:xfrm>
            </p:spPr>
            <p:txBody>
              <a:bodyPr>
                <a:noAutofit/>
              </a:bodyPr>
              <a:lstStyle/>
              <a:p>
                <a:pPr marL="0" indent="0">
                  <a:buNone/>
                </a:pPr>
                <a:endParaRPr lang="en-US" sz="2400" dirty="0"/>
              </a:p>
              <a:p>
                <a:r>
                  <a:rPr lang="en-US" sz="2400" dirty="0"/>
                  <a:t> Information away from SW flow direction travels </a:t>
                </a:r>
              </a:p>
              <a:p>
                <a:pPr marL="0" indent="0">
                  <a:buNone/>
                </a:pPr>
                <a:r>
                  <a:rPr lang="en-US" sz="2400" dirty="0"/>
                  <a:t>    with combination of SW bulk flow and fast-mode </a:t>
                </a:r>
              </a:p>
              <a:p>
                <a:pPr marL="0" indent="0">
                  <a:buNone/>
                </a:pPr>
                <a:r>
                  <a:rPr lang="en-US" sz="2400" dirty="0"/>
                  <a:t>    velocity</a:t>
                </a:r>
              </a:p>
              <a:p>
                <a:pPr marL="0" indent="0">
                  <a:buNone/>
                </a:pPr>
                <a:endParaRPr lang="en-US" sz="2400" dirty="0"/>
              </a:p>
              <a:p>
                <a:pPr marL="0" indent="0">
                  <a:buNone/>
                </a:pPr>
                <a:endParaRPr lang="en-US" sz="2400" dirty="0"/>
              </a:p>
              <a:p>
                <a:r>
                  <a:rPr lang="en-US" sz="2400" dirty="0"/>
                  <a:t> Explains the ARTEMIS-MMS result, that </a:t>
                </a:r>
              </a:p>
              <a:p>
                <a:pPr marL="0" indent="0">
                  <a:buNone/>
                </a:pPr>
                <a:r>
                  <a:rPr lang="en-US" sz="2400" dirty="0"/>
                  <a:t>MI time lag matches very well the spacecraft separation projected </a:t>
                </a:r>
              </a:p>
              <a:p>
                <a:pPr marL="0" indent="0">
                  <a:buNone/>
                </a:pPr>
                <a:r>
                  <a:rPr lang="en-US" sz="2400" dirty="0"/>
                  <a:t>along propagation front divided by SW flow vector+</a:t>
                </a:r>
              </a:p>
              <a:p>
                <a:pPr marL="0" indent="0">
                  <a:buNone/>
                </a:pPr>
                <a:r>
                  <a:rPr lang="en-US" sz="2400" dirty="0" err="1"/>
                  <a:t>magnetosonic</a:t>
                </a:r>
                <a:r>
                  <a:rPr lang="en-US" sz="2400" dirty="0"/>
                  <a:t> wave  velocity projected along propagation front.</a:t>
                </a:r>
              </a:p>
              <a:p>
                <a:pPr marL="0" indent="0">
                  <a:buNone/>
                </a:pPr>
                <a:r>
                  <a:rPr lang="en-US" sz="2400" dirty="0">
                    <a:cs typeface="Times New Roman" panose="02020603050405020304" pitchFamily="18" charset="0"/>
                  </a:rPr>
                  <a:t> </a:t>
                </a:r>
                <a14:m>
                  <m:oMath xmlns:m="http://schemas.openxmlformats.org/officeDocument/2006/math">
                    <m:r>
                      <a:rPr lang="en-US" sz="2400" i="1">
                        <a:latin typeface="Cambria Math" panose="02040503050406030204" pitchFamily="18" charset="0"/>
                        <a:cs typeface="Times New Roman" panose="02020603050405020304" pitchFamily="18" charset="0"/>
                      </a:rPr>
                      <m:t>𝑡</m:t>
                    </m:r>
                    <m:r>
                      <a:rPr lang="en-US" sz="2400" i="1">
                        <a:latin typeface="Cambria Math" panose="02040503050406030204" pitchFamily="18" charset="0"/>
                        <a:cs typeface="Times New Roman" panose="02020603050405020304" pitchFamily="18" charset="0"/>
                      </a:rPr>
                      <m:t>=</m:t>
                    </m:r>
                    <m:f>
                      <m:fPr>
                        <m:ctrlPr>
                          <a:rPr lang="en-US" sz="2400" i="1">
                            <a:latin typeface="Cambria Math" panose="02040503050406030204" pitchFamily="18" charset="0"/>
                            <a:cs typeface="Times New Roman" panose="02020603050405020304" pitchFamily="18" charset="0"/>
                          </a:rPr>
                        </m:ctrlPr>
                      </m:fPr>
                      <m:num>
                        <m:acc>
                          <m:accPr>
                            <m:chr m:val="⃗"/>
                            <m:ctrlPr>
                              <a:rPr lang="en-US" sz="2400" i="1">
                                <a:latin typeface="Cambria Math" panose="02040503050406030204" pitchFamily="18" charset="0"/>
                                <a:cs typeface="Times New Roman" panose="02020603050405020304" pitchFamily="18" charset="0"/>
                              </a:rPr>
                            </m:ctrlPr>
                          </m:accPr>
                          <m:e>
                            <m:r>
                              <a:rPr lang="en-US" sz="2400" i="1">
                                <a:latin typeface="Cambria Math" panose="02040503050406030204" pitchFamily="18" charset="0"/>
                                <a:cs typeface="Times New Roman" panose="02020603050405020304" pitchFamily="18" charset="0"/>
                              </a:rPr>
                              <m:t>𝑅</m:t>
                            </m:r>
                          </m:e>
                        </m:acc>
                        <m:r>
                          <a:rPr lang="en-US" sz="24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4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400" i="1">
                                <a:latin typeface="Cambria Math" panose="02040503050406030204" pitchFamily="18" charset="0"/>
                                <a:ea typeface="Cambria Math" panose="02040503050406030204" pitchFamily="18" charset="0"/>
                                <a:cs typeface="Times New Roman" panose="02020603050405020304" pitchFamily="18" charset="0"/>
                              </a:rPr>
                              <m:t>𝑛</m:t>
                            </m:r>
                          </m:e>
                        </m:acc>
                      </m:num>
                      <m:den>
                        <m:r>
                          <a:rPr lang="en-US" sz="2400" i="1">
                            <a:latin typeface="Cambria Math" panose="02040503050406030204" pitchFamily="18" charset="0"/>
                            <a:cs typeface="Times New Roman" panose="02020603050405020304" pitchFamily="18" charset="0"/>
                          </a:rPr>
                          <m:t>(</m:t>
                        </m:r>
                        <m:acc>
                          <m:accPr>
                            <m:chr m:val="⃗"/>
                            <m:ctrlPr>
                              <a:rPr lang="en-US" sz="2400" i="1">
                                <a:latin typeface="Cambria Math" panose="02040503050406030204" pitchFamily="18" charset="0"/>
                                <a:cs typeface="Times New Roman" panose="02020603050405020304" pitchFamily="18" charset="0"/>
                              </a:rPr>
                            </m:ctrlPr>
                          </m:accPr>
                          <m:e>
                            <m:r>
                              <a:rPr lang="en-US" sz="2400" i="1">
                                <a:latin typeface="Cambria Math" panose="02040503050406030204" pitchFamily="18" charset="0"/>
                                <a:cs typeface="Times New Roman" panose="02020603050405020304" pitchFamily="18" charset="0"/>
                              </a:rPr>
                              <m:t>𝑢</m:t>
                            </m:r>
                          </m:e>
                        </m:acc>
                        <m:r>
                          <a:rPr lang="en-US" sz="24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400" i="1">
                                <a:latin typeface="Cambria Math" panose="02040503050406030204" pitchFamily="18" charset="0"/>
                                <a:ea typeface="Cambria Math" panose="02040503050406030204" pitchFamily="18" charset="0"/>
                                <a:cs typeface="Times New Roman" panose="02020603050405020304" pitchFamily="18" charset="0"/>
                              </a:rPr>
                            </m:ctrlPr>
                          </m:accPr>
                          <m:e>
                            <m:sSub>
                              <m:sSubPr>
                                <m:ctrlPr>
                                  <a:rPr lang="en-US" sz="2400" i="1">
                                    <a:latin typeface="Cambria Math" panose="02040503050406030204" pitchFamily="18" charset="0"/>
                                    <a:ea typeface="Cambria Math" panose="02040503050406030204" pitchFamily="18" charset="0"/>
                                    <a:cs typeface="Times New Roman" panose="02020603050405020304" pitchFamily="18" charset="0"/>
                                  </a:rPr>
                                </m:ctrlPr>
                              </m:sSubPr>
                              <m:e>
                                <m:r>
                                  <a:rPr lang="en-US" sz="2400" i="1">
                                    <a:latin typeface="Cambria Math" panose="02040503050406030204" pitchFamily="18" charset="0"/>
                                    <a:ea typeface="Cambria Math" panose="02040503050406030204" pitchFamily="18" charset="0"/>
                                    <a:cs typeface="Times New Roman" panose="02020603050405020304" pitchFamily="18" charset="0"/>
                                  </a:rPr>
                                  <m:t>𝑣</m:t>
                                </m:r>
                              </m:e>
                              <m:sub>
                                <m:r>
                                  <a:rPr lang="en-US" sz="2400" i="1">
                                    <a:latin typeface="Cambria Math" panose="02040503050406030204" pitchFamily="18" charset="0"/>
                                    <a:ea typeface="Cambria Math" panose="02040503050406030204" pitchFamily="18" charset="0"/>
                                    <a:cs typeface="Times New Roman" panose="02020603050405020304" pitchFamily="18" charset="0"/>
                                  </a:rPr>
                                  <m:t>𝑓</m:t>
                                </m:r>
                              </m:sub>
                            </m:sSub>
                          </m:e>
                        </m:acc>
                        <m:r>
                          <a:rPr lang="en-US" sz="2400" i="1">
                            <a:latin typeface="Cambria Math" panose="02040503050406030204" pitchFamily="18" charset="0"/>
                            <a:cs typeface="Times New Roman" panose="02020603050405020304" pitchFamily="18" charset="0"/>
                          </a:rPr>
                          <m:t>)</m:t>
                        </m:r>
                        <m:r>
                          <a:rPr lang="en-US" sz="24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4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400" i="1">
                                <a:latin typeface="Cambria Math" panose="02040503050406030204" pitchFamily="18" charset="0"/>
                                <a:ea typeface="Cambria Math" panose="02040503050406030204" pitchFamily="18" charset="0"/>
                                <a:cs typeface="Times New Roman" panose="02020603050405020304" pitchFamily="18" charset="0"/>
                              </a:rPr>
                              <m:t>𝑛</m:t>
                            </m:r>
                          </m:e>
                        </m:acc>
                      </m:den>
                    </m:f>
                  </m:oMath>
                </a14:m>
                <a:r>
                  <a:rPr lang="en-US" sz="2400" dirty="0"/>
                  <a:t>   =&gt; </a:t>
                </a:r>
                <a14:m>
                  <m:oMath xmlns:m="http://schemas.openxmlformats.org/officeDocument/2006/math">
                    <m:r>
                      <a:rPr lang="en-US" sz="2400" i="1">
                        <a:latin typeface="Cambria Math" panose="02040503050406030204" pitchFamily="18" charset="0"/>
                        <a:cs typeface="Times New Roman" panose="02020603050405020304" pitchFamily="18" charset="0"/>
                      </a:rPr>
                      <m:t>𝑡</m:t>
                    </m:r>
                    <m:r>
                      <a:rPr lang="en-US" sz="2400" i="1">
                        <a:latin typeface="Cambria Math" panose="02040503050406030204" pitchFamily="18" charset="0"/>
                        <a:cs typeface="Times New Roman" panose="02020603050405020304" pitchFamily="18" charset="0"/>
                      </a:rPr>
                      <m:t>=</m:t>
                    </m:r>
                    <m:f>
                      <m:fPr>
                        <m:ctrlPr>
                          <a:rPr lang="en-US" sz="2400" i="1" smtClean="0">
                            <a:latin typeface="Cambria Math" panose="02040503050406030204" pitchFamily="18" charset="0"/>
                            <a:cs typeface="Times New Roman" panose="02020603050405020304" pitchFamily="18" charset="0"/>
                          </a:rPr>
                        </m:ctrlPr>
                      </m:fPr>
                      <m:num>
                        <m:acc>
                          <m:accPr>
                            <m:chr m:val="⃗"/>
                            <m:ctrlPr>
                              <a:rPr lang="en-US" sz="2400" i="1">
                                <a:latin typeface="Cambria Math" panose="02040503050406030204" pitchFamily="18" charset="0"/>
                                <a:cs typeface="Times New Roman" panose="02020603050405020304" pitchFamily="18" charset="0"/>
                              </a:rPr>
                            </m:ctrlPr>
                          </m:accPr>
                          <m:e>
                            <m:r>
                              <a:rPr lang="en-US" sz="2400" i="1">
                                <a:latin typeface="Cambria Math" panose="02040503050406030204" pitchFamily="18" charset="0"/>
                                <a:cs typeface="Times New Roman" panose="02020603050405020304" pitchFamily="18" charset="0"/>
                              </a:rPr>
                              <m:t>𝑅</m:t>
                            </m:r>
                          </m:e>
                        </m:acc>
                        <m:r>
                          <a:rPr lang="en-US" sz="2400" i="1">
                            <a:latin typeface="Cambria Math" panose="02040503050406030204" pitchFamily="18" charset="0"/>
                            <a:ea typeface="Cambria Math" panose="02040503050406030204" pitchFamily="18" charset="0"/>
                            <a:cs typeface="Times New Roman" panose="02020603050405020304" pitchFamily="18" charset="0"/>
                          </a:rPr>
                          <m:t>∙</m:t>
                        </m:r>
                        <m:acc>
                          <m:accPr>
                            <m:chr m:val="̂"/>
                            <m:ctrlPr>
                              <a:rPr lang="en-US" sz="2400" i="1">
                                <a:latin typeface="Cambria Math" panose="02040503050406030204" pitchFamily="18" charset="0"/>
                                <a:ea typeface="Cambria Math" panose="02040503050406030204" pitchFamily="18" charset="0"/>
                                <a:cs typeface="Times New Roman" panose="02020603050405020304" pitchFamily="18" charset="0"/>
                              </a:rPr>
                            </m:ctrlPr>
                          </m:accPr>
                          <m:e>
                            <m:r>
                              <a:rPr lang="en-US" sz="2400" i="1">
                                <a:latin typeface="Cambria Math" panose="02040503050406030204" pitchFamily="18" charset="0"/>
                                <a:ea typeface="Cambria Math" panose="02040503050406030204" pitchFamily="18" charset="0"/>
                                <a:cs typeface="Times New Roman" panose="02020603050405020304" pitchFamily="18" charset="0"/>
                              </a:rPr>
                              <m:t>𝑛</m:t>
                            </m:r>
                          </m:e>
                        </m:acc>
                      </m:num>
                      <m:den>
                        <m:rad>
                          <m:radPr>
                            <m:degHide m:val="on"/>
                            <m:ctrlPr>
                              <a:rPr lang="en-US" sz="240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sz="2400" i="1">
                                <a:latin typeface="Cambria Math" panose="02040503050406030204" pitchFamily="18" charset="0"/>
                                <a:cs typeface="Times New Roman" panose="02020603050405020304" pitchFamily="18" charset="0"/>
                              </a:rPr>
                              <m:t>𝑢</m:t>
                            </m:r>
                            <m:r>
                              <a:rPr lang="en-US" sz="2400" i="1" baseline="30000">
                                <a:latin typeface="Cambria Math" panose="02040503050406030204" pitchFamily="18" charset="0"/>
                                <a:cs typeface="Times New Roman" panose="02020603050405020304" pitchFamily="18" charset="0"/>
                              </a:rPr>
                              <m:t>2</m:t>
                            </m:r>
                            <m:r>
                              <a:rPr lang="en-US" sz="2400" i="1">
                                <a:latin typeface="Cambria Math" panose="02040503050406030204" pitchFamily="18" charset="0"/>
                                <a:cs typeface="Times New Roman" panose="02020603050405020304" pitchFamily="18" charset="0"/>
                              </a:rPr>
                              <m:t> −</m:t>
                            </m:r>
                            <m:r>
                              <a:rPr lang="en-US" sz="2400" i="1">
                                <a:latin typeface="Cambria Math" panose="02040503050406030204" pitchFamily="18" charset="0"/>
                                <a:cs typeface="Times New Roman" panose="02020603050405020304" pitchFamily="18" charset="0"/>
                              </a:rPr>
                              <m:t>𝑣𝑓</m:t>
                            </m:r>
                            <m:r>
                              <a:rPr lang="en-US" sz="2400" i="1" baseline="30000">
                                <a:latin typeface="Cambria Math" panose="02040503050406030204" pitchFamily="18" charset="0"/>
                                <a:cs typeface="Times New Roman" panose="02020603050405020304" pitchFamily="18" charset="0"/>
                              </a:rPr>
                              <m:t>2</m:t>
                            </m:r>
                          </m:e>
                        </m:rad>
                      </m:den>
                    </m:f>
                  </m:oMath>
                </a14:m>
                <a:r>
                  <a:rPr lang="en-US" sz="2400" dirty="0"/>
                  <a:t> </a:t>
                </a:r>
              </a:p>
            </p:txBody>
          </p:sp>
        </mc:Choice>
        <mc:Fallback>
          <p:sp>
            <p:nvSpPr>
              <p:cNvPr id="3" name="Content Placeholder 2">
                <a:extLst>
                  <a:ext uri="{FF2B5EF4-FFF2-40B4-BE49-F238E27FC236}">
                    <a16:creationId xmlns:a16="http://schemas.microsoft.com/office/drawing/2014/main" id="{F2BAE298-BD4F-0C42-AE9B-F4B182CF7BC0}"/>
                  </a:ext>
                </a:extLst>
              </p:cNvPr>
              <p:cNvSpPr>
                <a:spLocks noGrp="1" noRot="1" noChangeAspect="1" noMove="1" noResize="1" noEditPoints="1" noAdjustHandles="1" noChangeArrowheads="1" noChangeShapeType="1" noTextEdit="1"/>
              </p:cNvSpPr>
              <p:nvPr>
                <p:ph idx="1"/>
              </p:nvPr>
            </p:nvSpPr>
            <p:spPr>
              <a:xfrm>
                <a:off x="620027" y="1076678"/>
                <a:ext cx="10515600" cy="5316504"/>
              </a:xfrm>
              <a:blipFill>
                <a:blip r:embed="rId3"/>
                <a:stretch>
                  <a:fillRect l="-844"/>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1E5D35E4-E4DB-B04C-A302-524C26A0BE21}"/>
              </a:ext>
            </a:extLst>
          </p:cNvPr>
          <p:cNvPicPr>
            <a:picLocks noChangeAspect="1"/>
          </p:cNvPicPr>
          <p:nvPr/>
        </p:nvPicPr>
        <p:blipFill>
          <a:blip r:embed="rId4"/>
          <a:stretch>
            <a:fillRect/>
          </a:stretch>
        </p:blipFill>
        <p:spPr>
          <a:xfrm>
            <a:off x="2549785" y="2408474"/>
            <a:ext cx="4321383" cy="877273"/>
          </a:xfrm>
          <a:prstGeom prst="rect">
            <a:avLst/>
          </a:prstGeom>
        </p:spPr>
      </p:pic>
    </p:spTree>
    <p:extLst>
      <p:ext uri="{BB962C8B-B14F-4D97-AF65-F5344CB8AC3E}">
        <p14:creationId xmlns:p14="http://schemas.microsoft.com/office/powerpoint/2010/main" val="40976244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95E30F-9909-B145-A80C-753FDAC50E1C}"/>
              </a:ext>
            </a:extLst>
          </p:cNvPr>
          <p:cNvPicPr>
            <a:picLocks noChangeAspect="1"/>
          </p:cNvPicPr>
          <p:nvPr/>
        </p:nvPicPr>
        <p:blipFill>
          <a:blip r:embed="rId2"/>
          <a:stretch>
            <a:fillRect/>
          </a:stretch>
        </p:blipFill>
        <p:spPr>
          <a:xfrm>
            <a:off x="6317675" y="3736674"/>
            <a:ext cx="1501914" cy="2756201"/>
          </a:xfrm>
          <a:prstGeom prst="rect">
            <a:avLst/>
          </a:prstGeom>
          <a:solidFill>
            <a:schemeClr val="bg1">
              <a:alpha val="56000"/>
            </a:schemeClr>
          </a:solidFill>
        </p:spPr>
      </p:pic>
      <p:cxnSp>
        <p:nvCxnSpPr>
          <p:cNvPr id="11" name="Straight Arrow Connector 10">
            <a:extLst>
              <a:ext uri="{FF2B5EF4-FFF2-40B4-BE49-F238E27FC236}">
                <a16:creationId xmlns:a16="http://schemas.microsoft.com/office/drawing/2014/main" id="{505E3DE7-E560-FE4F-98F2-99E30F028BC7}"/>
              </a:ext>
            </a:extLst>
          </p:cNvPr>
          <p:cNvCxnSpPr/>
          <p:nvPr/>
        </p:nvCxnSpPr>
        <p:spPr>
          <a:xfrm>
            <a:off x="6317675" y="3725257"/>
            <a:ext cx="0" cy="2835971"/>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FD7DA418-812D-AD41-9FA5-7F060E9386AC}"/>
              </a:ext>
            </a:extLst>
          </p:cNvPr>
          <p:cNvSpPr>
            <a:spLocks noGrp="1"/>
          </p:cNvSpPr>
          <p:nvPr>
            <p:ph type="title"/>
          </p:nvPr>
        </p:nvSpPr>
        <p:spPr/>
        <p:txBody>
          <a:bodyPr>
            <a:normAutofit/>
          </a:bodyPr>
          <a:lstStyle/>
          <a:p>
            <a:pPr algn="ctr"/>
            <a:r>
              <a:rPr lang="en-US" sz="3200" b="1" dirty="0">
                <a:latin typeface="Libre Franklin" pitchFamily="2" charset="77"/>
              </a:rPr>
              <a:t>Takeaway Message</a:t>
            </a:r>
          </a:p>
        </p:txBody>
      </p:sp>
      <p:sp>
        <p:nvSpPr>
          <p:cNvPr id="3" name="Content Placeholder 2">
            <a:extLst>
              <a:ext uri="{FF2B5EF4-FFF2-40B4-BE49-F238E27FC236}">
                <a16:creationId xmlns:a16="http://schemas.microsoft.com/office/drawing/2014/main" id="{C0806B93-82EF-6548-8BA9-3D92FA41D476}"/>
              </a:ext>
            </a:extLst>
          </p:cNvPr>
          <p:cNvSpPr>
            <a:spLocks noGrp="1"/>
          </p:cNvSpPr>
          <p:nvPr>
            <p:ph idx="1"/>
          </p:nvPr>
        </p:nvSpPr>
        <p:spPr>
          <a:xfrm>
            <a:off x="1063831" y="1861251"/>
            <a:ext cx="10515600" cy="4351338"/>
          </a:xfrm>
        </p:spPr>
        <p:txBody>
          <a:bodyPr/>
          <a:lstStyle/>
          <a:p>
            <a:r>
              <a:rPr lang="en-US" dirty="0"/>
              <a:t>Single satellite measurement at L1 (even exactly upstream of Earth)</a:t>
            </a:r>
          </a:p>
          <a:p>
            <a:pPr marL="0" indent="0">
              <a:buNone/>
            </a:pPr>
            <a:r>
              <a:rPr lang="en-US" dirty="0"/>
              <a:t>might miss the actual SW structure that affects the Earth if L1 point is not within the cone of influence of information propagation </a:t>
            </a:r>
          </a:p>
          <a:p>
            <a:pPr marL="0" indent="0">
              <a:buNone/>
            </a:pPr>
            <a:r>
              <a:rPr lang="en-US" dirty="0"/>
              <a:t>for that perturbation. </a:t>
            </a:r>
          </a:p>
        </p:txBody>
      </p:sp>
      <p:pic>
        <p:nvPicPr>
          <p:cNvPr id="4098" name="Picture 2" descr="Earth: Facts About Our Planet | Live Science">
            <a:extLst>
              <a:ext uri="{FF2B5EF4-FFF2-40B4-BE49-F238E27FC236}">
                <a16:creationId xmlns:a16="http://schemas.microsoft.com/office/drawing/2014/main" id="{00E49470-0335-6140-9A02-D58183888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743" y="3203369"/>
            <a:ext cx="1043776" cy="1043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03B1404-23F4-B843-A3AD-EBB4B9B74B82}"/>
              </a:ext>
            </a:extLst>
          </p:cNvPr>
          <p:cNvSpPr txBox="1"/>
          <p:nvPr/>
        </p:nvSpPr>
        <p:spPr>
          <a:xfrm>
            <a:off x="7335020" y="6447168"/>
            <a:ext cx="3218830" cy="461665"/>
          </a:xfrm>
          <a:prstGeom prst="rect">
            <a:avLst/>
          </a:prstGeom>
          <a:noFill/>
        </p:spPr>
        <p:txBody>
          <a:bodyPr wrap="none" rtlCol="0">
            <a:spAutoFit/>
          </a:bodyPr>
          <a:lstStyle/>
          <a:p>
            <a:r>
              <a:rPr lang="en-US" sz="2400" b="1" dirty="0"/>
              <a:t>SW or IMF perturbation</a:t>
            </a:r>
          </a:p>
        </p:txBody>
      </p:sp>
      <p:sp>
        <p:nvSpPr>
          <p:cNvPr id="8" name="TextBox 7">
            <a:extLst>
              <a:ext uri="{FF2B5EF4-FFF2-40B4-BE49-F238E27FC236}">
                <a16:creationId xmlns:a16="http://schemas.microsoft.com/office/drawing/2014/main" id="{67A81603-32D2-034B-8606-118F522BF27A}"/>
              </a:ext>
            </a:extLst>
          </p:cNvPr>
          <p:cNvSpPr txBox="1"/>
          <p:nvPr/>
        </p:nvSpPr>
        <p:spPr>
          <a:xfrm>
            <a:off x="6082675" y="5921487"/>
            <a:ext cx="470000" cy="461665"/>
          </a:xfrm>
          <a:prstGeom prst="rect">
            <a:avLst/>
          </a:prstGeom>
          <a:noFill/>
        </p:spPr>
        <p:txBody>
          <a:bodyPr wrap="none" rtlCol="0">
            <a:spAutoFit/>
          </a:bodyPr>
          <a:lstStyle/>
          <a:p>
            <a:r>
              <a:rPr lang="en-US" sz="2400" b="1" dirty="0"/>
              <a:t>L1</a:t>
            </a:r>
          </a:p>
        </p:txBody>
      </p:sp>
      <p:sp>
        <p:nvSpPr>
          <p:cNvPr id="9" name="5-Point Star 8">
            <a:extLst>
              <a:ext uri="{FF2B5EF4-FFF2-40B4-BE49-F238E27FC236}">
                <a16:creationId xmlns:a16="http://schemas.microsoft.com/office/drawing/2014/main" id="{62B177C4-5ADB-D545-813B-68F819C0BD41}"/>
              </a:ext>
            </a:extLst>
          </p:cNvPr>
          <p:cNvSpPr/>
          <p:nvPr/>
        </p:nvSpPr>
        <p:spPr>
          <a:xfrm>
            <a:off x="6878297" y="6376562"/>
            <a:ext cx="405743" cy="36933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88238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ACF3-8D80-074F-9C2A-61EC3FC1CF53}"/>
              </a:ext>
            </a:extLst>
          </p:cNvPr>
          <p:cNvSpPr>
            <a:spLocks noGrp="1"/>
          </p:cNvSpPr>
          <p:nvPr>
            <p:ph type="title"/>
          </p:nvPr>
        </p:nvSpPr>
        <p:spPr>
          <a:xfrm>
            <a:off x="973112" y="288540"/>
            <a:ext cx="10515600" cy="1325563"/>
          </a:xfrm>
        </p:spPr>
        <p:txBody>
          <a:bodyPr/>
          <a:lstStyle/>
          <a:p>
            <a:pPr algn="ctr"/>
            <a:r>
              <a:rPr lang="en-US" b="1" dirty="0">
                <a:latin typeface="Libre Franklin" pitchFamily="2" charset="77"/>
              </a:rPr>
              <a:t>Motivation</a:t>
            </a:r>
          </a:p>
        </p:txBody>
      </p:sp>
      <p:sp>
        <p:nvSpPr>
          <p:cNvPr id="4" name="Rectangle 3">
            <a:extLst>
              <a:ext uri="{FF2B5EF4-FFF2-40B4-BE49-F238E27FC236}">
                <a16:creationId xmlns:a16="http://schemas.microsoft.com/office/drawing/2014/main" id="{CAEC1BE1-BDE1-3E46-A969-C002A00FDD7E}"/>
              </a:ext>
            </a:extLst>
          </p:cNvPr>
          <p:cNvSpPr/>
          <p:nvPr/>
        </p:nvSpPr>
        <p:spPr>
          <a:xfrm>
            <a:off x="-229590" y="1"/>
            <a:ext cx="9302337" cy="420564"/>
          </a:xfrm>
          <a:prstGeom prst="rect">
            <a:avLst/>
          </a:prstGeom>
        </p:spPr>
        <p:txBody>
          <a:bodyPr wrap="square">
            <a:spAutoFit/>
          </a:bodyPr>
          <a:lstStyle/>
          <a:p>
            <a:pPr lvl="1"/>
            <a:r>
              <a:rPr lang="en-US" sz="2133" dirty="0">
                <a:solidFill>
                  <a:schemeClr val="bg1">
                    <a:lumMod val="50000"/>
                  </a:schemeClr>
                </a:solidFill>
              </a:rPr>
              <a:t>B) Tracing Plasma Transport Pathways at Magnetospheric Boundary</a:t>
            </a:r>
          </a:p>
        </p:txBody>
      </p:sp>
      <p:sp>
        <p:nvSpPr>
          <p:cNvPr id="5" name="TextBox 4">
            <a:extLst>
              <a:ext uri="{FF2B5EF4-FFF2-40B4-BE49-F238E27FC236}">
                <a16:creationId xmlns:a16="http://schemas.microsoft.com/office/drawing/2014/main" id="{160EF1F3-CA9B-964A-817C-DC6EE4721E8A}"/>
              </a:ext>
            </a:extLst>
          </p:cNvPr>
          <p:cNvSpPr txBox="1"/>
          <p:nvPr/>
        </p:nvSpPr>
        <p:spPr>
          <a:xfrm>
            <a:off x="0" y="799025"/>
            <a:ext cx="5257801" cy="5632311"/>
          </a:xfrm>
          <a:prstGeom prst="rect">
            <a:avLst/>
          </a:prstGeom>
          <a:noFill/>
        </p:spPr>
        <p:txBody>
          <a:bodyPr wrap="square" rtlCol="0">
            <a:spAutoFit/>
          </a:bodyPr>
          <a:lstStyle/>
          <a:p>
            <a:pPr marL="380990" indent="-380990">
              <a:buFont typeface="Arial" panose="020B0604020202020204" pitchFamily="34" charset="0"/>
              <a:buChar char="•"/>
            </a:pPr>
            <a:r>
              <a:rPr lang="en-US" sz="2400" dirty="0"/>
              <a:t>We want to understand the origin  and fate of the counter-streaming </a:t>
            </a:r>
          </a:p>
          <a:p>
            <a:r>
              <a:rPr lang="en-US" sz="2400" dirty="0"/>
              <a:t>      energetic electrons (dispersionless      microinjections) at the high-latitude boundary layer.</a:t>
            </a:r>
          </a:p>
          <a:p>
            <a:endParaRPr lang="en-US" sz="2400" dirty="0"/>
          </a:p>
          <a:p>
            <a:pPr marL="380990" indent="-380990">
              <a:buFont typeface="Arial" panose="020B0604020202020204" pitchFamily="34" charset="0"/>
              <a:buChar char="•"/>
            </a:pPr>
            <a:r>
              <a:rPr lang="en-US" sz="2400" dirty="0"/>
              <a:t>Are they coming from large-scale (2-4 R</a:t>
            </a:r>
            <a:r>
              <a:rPr lang="en-US" sz="2400" baseline="-25000" dirty="0"/>
              <a:t>E</a:t>
            </a:r>
            <a:r>
              <a:rPr lang="en-US" sz="2400" dirty="0"/>
              <a:t>) diamagnetic cavities (DMCs) created by magnetic reconnection</a:t>
            </a:r>
          </a:p>
          <a:p>
            <a:r>
              <a:rPr lang="en-US" sz="2400" dirty="0"/>
              <a:t>      or from radiation belts? </a:t>
            </a:r>
          </a:p>
          <a:p>
            <a:endParaRPr lang="en-US" sz="2400" dirty="0"/>
          </a:p>
          <a:p>
            <a:pPr marL="342900" indent="-342900">
              <a:buFont typeface="Arial" panose="020B0604020202020204" pitchFamily="34" charset="0"/>
              <a:buChar char="•"/>
            </a:pPr>
            <a:r>
              <a:rPr lang="en-US" sz="2400" b="1" dirty="0"/>
              <a:t>Step 1: </a:t>
            </a:r>
            <a:r>
              <a:rPr lang="en-US" sz="2400" dirty="0"/>
              <a:t>We utilize mutual information (MI) and Transfer Entropy (TE) to study connection between  DMCs and microinjections.</a:t>
            </a:r>
          </a:p>
        </p:txBody>
      </p:sp>
      <p:pic>
        <p:nvPicPr>
          <p:cNvPr id="3074" name="Picture 2" descr="Details are in the caption following the image">
            <a:extLst>
              <a:ext uri="{FF2B5EF4-FFF2-40B4-BE49-F238E27FC236}">
                <a16:creationId xmlns:a16="http://schemas.microsoft.com/office/drawing/2014/main" id="{D984E0B3-974D-D24C-8365-C448D43E4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1" y="1683562"/>
            <a:ext cx="6776852" cy="44966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05E9A64-010C-594F-A8F2-74D9AD5FBDD2}"/>
              </a:ext>
            </a:extLst>
          </p:cNvPr>
          <p:cNvSpPr txBox="1"/>
          <p:nvPr/>
        </p:nvSpPr>
        <p:spPr>
          <a:xfrm>
            <a:off x="6661290" y="6431336"/>
            <a:ext cx="5262979" cy="461665"/>
          </a:xfrm>
          <a:prstGeom prst="rect">
            <a:avLst/>
          </a:prstGeom>
          <a:noFill/>
        </p:spPr>
        <p:txBody>
          <a:bodyPr wrap="none" rtlCol="0">
            <a:spAutoFit/>
          </a:bodyPr>
          <a:lstStyle/>
          <a:p>
            <a:r>
              <a:rPr lang="en-US" sz="2400" b="1" i="1" dirty="0" err="1"/>
              <a:t>Nykyri</a:t>
            </a:r>
            <a:r>
              <a:rPr lang="en-US" sz="2400" b="1" i="1" dirty="0"/>
              <a:t>+, 2019a, JGR; </a:t>
            </a:r>
            <a:r>
              <a:rPr lang="en-US" sz="2400" b="1" i="1" dirty="0" err="1"/>
              <a:t>Nykyri</a:t>
            </a:r>
            <a:r>
              <a:rPr lang="en-US" sz="2400" b="1" i="1" dirty="0"/>
              <a:t>+, 2021, GRL</a:t>
            </a:r>
          </a:p>
        </p:txBody>
      </p:sp>
    </p:spTree>
    <p:extLst>
      <p:ext uri="{BB962C8B-B14F-4D97-AF65-F5344CB8AC3E}">
        <p14:creationId xmlns:p14="http://schemas.microsoft.com/office/powerpoint/2010/main" val="861771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095484-7263-AF40-A944-88762E2D50CA}"/>
              </a:ext>
            </a:extLst>
          </p:cNvPr>
          <p:cNvSpPr>
            <a:spLocks noGrp="1"/>
          </p:cNvSpPr>
          <p:nvPr>
            <p:ph type="title"/>
          </p:nvPr>
        </p:nvSpPr>
        <p:spPr/>
        <p:txBody>
          <a:bodyPr>
            <a:normAutofit/>
          </a:bodyPr>
          <a:lstStyle/>
          <a:p>
            <a:r>
              <a:rPr lang="en-US" sz="3200" b="1" dirty="0">
                <a:latin typeface="Libre Franklin" pitchFamily="2" charset="77"/>
              </a:rPr>
              <a:t>Additional Methodology:</a:t>
            </a:r>
          </a:p>
        </p:txBody>
      </p:sp>
      <p:sp>
        <p:nvSpPr>
          <p:cNvPr id="3" name="Content Placeholder 2">
            <a:extLst>
              <a:ext uri="{FF2B5EF4-FFF2-40B4-BE49-F238E27FC236}">
                <a16:creationId xmlns:a16="http://schemas.microsoft.com/office/drawing/2014/main" id="{8F5630AF-39B3-2140-AFA4-FB190E1A6FA5}"/>
              </a:ext>
            </a:extLst>
          </p:cNvPr>
          <p:cNvSpPr>
            <a:spLocks noGrp="1"/>
          </p:cNvSpPr>
          <p:nvPr>
            <p:ph idx="1"/>
          </p:nvPr>
        </p:nvSpPr>
        <p:spPr/>
        <p:txBody>
          <a:bodyPr>
            <a:normAutofit/>
          </a:bodyPr>
          <a:lstStyle/>
          <a:p>
            <a:r>
              <a:rPr lang="en-US" dirty="0"/>
              <a:t>Transfer entropy (TE) can be considered as a specialized</a:t>
            </a:r>
          </a:p>
          <a:p>
            <a:pPr marL="0" indent="0">
              <a:buNone/>
            </a:pPr>
            <a:r>
              <a:rPr lang="en-US" dirty="0"/>
              <a:t> case of conditional mutual information that connects the past state of a variable with its future:</a:t>
            </a:r>
          </a:p>
          <a:p>
            <a:pPr marL="0" indent="0">
              <a:buNone/>
            </a:pPr>
            <a:endParaRPr lang="en-US" dirty="0"/>
          </a:p>
          <a:p>
            <a:r>
              <a:rPr lang="en-US" dirty="0"/>
              <a:t>Unlike correlational analysis and mutual information, transfer entropy is directional. </a:t>
            </a:r>
          </a:p>
        </p:txBody>
      </p:sp>
      <p:pic>
        <p:nvPicPr>
          <p:cNvPr id="4" name="Picture 3">
            <a:extLst>
              <a:ext uri="{FF2B5EF4-FFF2-40B4-BE49-F238E27FC236}">
                <a16:creationId xmlns:a16="http://schemas.microsoft.com/office/drawing/2014/main" id="{9C0DC5C5-2C68-2942-84C8-8A0482C0E0E0}"/>
              </a:ext>
            </a:extLst>
          </p:cNvPr>
          <p:cNvPicPr>
            <a:picLocks noChangeAspect="1"/>
          </p:cNvPicPr>
          <p:nvPr/>
        </p:nvPicPr>
        <p:blipFill rotWithShape="1">
          <a:blip r:embed="rId2"/>
          <a:srcRect t="23451" r="50909" b="334"/>
          <a:stretch/>
        </p:blipFill>
        <p:spPr>
          <a:xfrm>
            <a:off x="838200" y="3144103"/>
            <a:ext cx="7405048" cy="569794"/>
          </a:xfrm>
          <a:prstGeom prst="rect">
            <a:avLst/>
          </a:prstGeom>
        </p:spPr>
      </p:pic>
    </p:spTree>
    <p:extLst>
      <p:ext uri="{BB962C8B-B14F-4D97-AF65-F5344CB8AC3E}">
        <p14:creationId xmlns:p14="http://schemas.microsoft.com/office/powerpoint/2010/main" val="31840249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44E0F-D2EC-3F4B-BA2E-F22B5EA34BAC}"/>
              </a:ext>
            </a:extLst>
          </p:cNvPr>
          <p:cNvSpPr>
            <a:spLocks noGrp="1"/>
          </p:cNvSpPr>
          <p:nvPr>
            <p:ph type="title"/>
          </p:nvPr>
        </p:nvSpPr>
        <p:spPr/>
        <p:txBody>
          <a:bodyPr>
            <a:normAutofit/>
          </a:bodyPr>
          <a:lstStyle/>
          <a:p>
            <a:pPr algn="ctr"/>
            <a:r>
              <a:rPr lang="en-US" sz="5333" b="1" dirty="0">
                <a:latin typeface="+mn-lt"/>
              </a:rPr>
              <a:t> Motivation</a:t>
            </a:r>
          </a:p>
        </p:txBody>
      </p:sp>
      <p:sp>
        <p:nvSpPr>
          <p:cNvPr id="3" name="Content Placeholder 2">
            <a:extLst>
              <a:ext uri="{FF2B5EF4-FFF2-40B4-BE49-F238E27FC236}">
                <a16:creationId xmlns:a16="http://schemas.microsoft.com/office/drawing/2014/main" id="{2015075C-9D6F-E942-A917-687AFF162ED4}"/>
              </a:ext>
            </a:extLst>
          </p:cNvPr>
          <p:cNvSpPr>
            <a:spLocks noGrp="1"/>
          </p:cNvSpPr>
          <p:nvPr>
            <p:ph idx="1"/>
          </p:nvPr>
        </p:nvSpPr>
        <p:spPr>
          <a:xfrm>
            <a:off x="110553" y="734232"/>
            <a:ext cx="4378599" cy="5389536"/>
          </a:xfrm>
        </p:spPr>
        <p:txBody>
          <a:bodyPr>
            <a:noAutofit/>
          </a:bodyPr>
          <a:lstStyle/>
          <a:p>
            <a:r>
              <a:rPr lang="en-US" sz="2400" dirty="0"/>
              <a:t>Solar Wind (SW) contains meso-scale and large-scale magnetic and plasma structures.</a:t>
            </a:r>
          </a:p>
          <a:p>
            <a:r>
              <a:rPr lang="en-US" sz="2400" dirty="0"/>
              <a:t>These structures can be missed if single SW monitor is used at L1 which can lead to wrong interpretation of magnetospheric processes.</a:t>
            </a:r>
          </a:p>
          <a:p>
            <a:pPr>
              <a:buFont typeface="Symbol" pitchFamily="2" charset="2"/>
              <a:buChar char="Þ"/>
            </a:pPr>
            <a:r>
              <a:rPr lang="en-US" sz="2400" dirty="0"/>
              <a:t> </a:t>
            </a:r>
            <a:r>
              <a:rPr lang="en-US" sz="2400" b="1" dirty="0">
                <a:solidFill>
                  <a:srgbClr val="0070C0"/>
                </a:solidFill>
              </a:rPr>
              <a:t>Motivated to apply information theory to study how SW and IMF structures propagate and dissipate in the SW from point A to B, and to be able to infer in advance their geo-effectiveness.</a:t>
            </a:r>
          </a:p>
        </p:txBody>
      </p:sp>
      <p:pic>
        <p:nvPicPr>
          <p:cNvPr id="5" name="Picture 4" descr="Graphical user interface, application, PowerPoint&#10;&#10;Description automatically generated">
            <a:extLst>
              <a:ext uri="{FF2B5EF4-FFF2-40B4-BE49-F238E27FC236}">
                <a16:creationId xmlns:a16="http://schemas.microsoft.com/office/drawing/2014/main" id="{5E7BE9C6-1420-514A-866C-A70F45EE5BC6}"/>
              </a:ext>
            </a:extLst>
          </p:cNvPr>
          <p:cNvPicPr>
            <a:picLocks noChangeAspect="1"/>
          </p:cNvPicPr>
          <p:nvPr/>
        </p:nvPicPr>
        <p:blipFill>
          <a:blip r:embed="rId3"/>
          <a:stretch>
            <a:fillRect/>
          </a:stretch>
        </p:blipFill>
        <p:spPr>
          <a:xfrm>
            <a:off x="4489152" y="1552304"/>
            <a:ext cx="6864649" cy="4402525"/>
          </a:xfrm>
          <a:prstGeom prst="rect">
            <a:avLst/>
          </a:prstGeom>
        </p:spPr>
      </p:pic>
      <p:sp>
        <p:nvSpPr>
          <p:cNvPr id="6" name="TextBox 5">
            <a:extLst>
              <a:ext uri="{FF2B5EF4-FFF2-40B4-BE49-F238E27FC236}">
                <a16:creationId xmlns:a16="http://schemas.microsoft.com/office/drawing/2014/main" id="{540EBC84-C7E4-CD4A-844F-EB12790FA332}"/>
              </a:ext>
            </a:extLst>
          </p:cNvPr>
          <p:cNvSpPr txBox="1"/>
          <p:nvPr/>
        </p:nvSpPr>
        <p:spPr>
          <a:xfrm>
            <a:off x="8044609" y="5620220"/>
            <a:ext cx="2521844" cy="461665"/>
          </a:xfrm>
          <a:prstGeom prst="rect">
            <a:avLst/>
          </a:prstGeom>
          <a:noFill/>
        </p:spPr>
        <p:txBody>
          <a:bodyPr wrap="none" rtlCol="0">
            <a:spAutoFit/>
          </a:bodyPr>
          <a:lstStyle/>
          <a:p>
            <a:r>
              <a:rPr lang="en-US" sz="2400" b="1" i="1" dirty="0">
                <a:solidFill>
                  <a:srgbClr val="002060"/>
                </a:solidFill>
              </a:rPr>
              <a:t>Burkholder+, 2020</a:t>
            </a:r>
          </a:p>
        </p:txBody>
      </p:sp>
      <p:sp>
        <p:nvSpPr>
          <p:cNvPr id="7" name="Rectangle 6">
            <a:extLst>
              <a:ext uri="{FF2B5EF4-FFF2-40B4-BE49-F238E27FC236}">
                <a16:creationId xmlns:a16="http://schemas.microsoft.com/office/drawing/2014/main" id="{E79A17D4-5BB0-E844-A438-75542F17D4AD}"/>
              </a:ext>
            </a:extLst>
          </p:cNvPr>
          <p:cNvSpPr/>
          <p:nvPr/>
        </p:nvSpPr>
        <p:spPr>
          <a:xfrm>
            <a:off x="30619" y="0"/>
            <a:ext cx="11323181" cy="420564"/>
          </a:xfrm>
          <a:prstGeom prst="rect">
            <a:avLst/>
          </a:prstGeom>
        </p:spPr>
        <p:txBody>
          <a:bodyPr wrap="square">
            <a:spAutoFit/>
          </a:bodyPr>
          <a:lstStyle/>
          <a:p>
            <a:pPr lvl="1"/>
            <a:r>
              <a:rPr lang="en-US" sz="2133" dirty="0">
                <a:solidFill>
                  <a:schemeClr val="bg1">
                    <a:lumMod val="50000"/>
                  </a:schemeClr>
                </a:solidFill>
              </a:rPr>
              <a:t>A) Solar Wind propagation: ARTEMIS/MMS data and MHD simulations </a:t>
            </a:r>
          </a:p>
        </p:txBody>
      </p:sp>
    </p:spTree>
    <p:extLst>
      <p:ext uri="{BB962C8B-B14F-4D97-AF65-F5344CB8AC3E}">
        <p14:creationId xmlns:p14="http://schemas.microsoft.com/office/powerpoint/2010/main" val="962340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2D6C04-8F30-4429-B14C-B9191B205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933" y="736065"/>
            <a:ext cx="5554134" cy="5673201"/>
          </a:xfrm>
          <a:prstGeom prst="rect">
            <a:avLst/>
          </a:prstGeom>
        </p:spPr>
      </p:pic>
      <p:pic>
        <p:nvPicPr>
          <p:cNvPr id="3" name="Picture 2">
            <a:extLst>
              <a:ext uri="{FF2B5EF4-FFF2-40B4-BE49-F238E27FC236}">
                <a16:creationId xmlns:a16="http://schemas.microsoft.com/office/drawing/2014/main" id="{0DBC70F7-1A02-4702-8137-E01EC47B10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096000" y="795598"/>
            <a:ext cx="5554134" cy="5554134"/>
          </a:xfrm>
          <a:prstGeom prst="rect">
            <a:avLst/>
          </a:prstGeom>
        </p:spPr>
      </p:pic>
      <p:sp>
        <p:nvSpPr>
          <p:cNvPr id="2" name="TextBox 1">
            <a:extLst>
              <a:ext uri="{FF2B5EF4-FFF2-40B4-BE49-F238E27FC236}">
                <a16:creationId xmlns:a16="http://schemas.microsoft.com/office/drawing/2014/main" id="{794C2D6E-4DAD-B244-A27D-AA0913F960C4}"/>
              </a:ext>
            </a:extLst>
          </p:cNvPr>
          <p:cNvSpPr txBox="1"/>
          <p:nvPr/>
        </p:nvSpPr>
        <p:spPr>
          <a:xfrm>
            <a:off x="143933" y="448734"/>
            <a:ext cx="5786456" cy="400110"/>
          </a:xfrm>
          <a:prstGeom prst="rect">
            <a:avLst/>
          </a:prstGeom>
          <a:noFill/>
        </p:spPr>
        <p:txBody>
          <a:bodyPr wrap="none" rtlCol="0">
            <a:spAutoFit/>
          </a:bodyPr>
          <a:lstStyle/>
          <a:p>
            <a:r>
              <a:rPr lang="en-US" sz="2000" b="1" dirty="0"/>
              <a:t>MMS FEEPS electron PAs distributions at 70-500 keV </a:t>
            </a:r>
          </a:p>
        </p:txBody>
      </p:sp>
      <p:sp>
        <p:nvSpPr>
          <p:cNvPr id="4" name="Rectangle 3">
            <a:extLst>
              <a:ext uri="{FF2B5EF4-FFF2-40B4-BE49-F238E27FC236}">
                <a16:creationId xmlns:a16="http://schemas.microsoft.com/office/drawing/2014/main" id="{D96FC118-40E8-6A47-BC86-7AC6B3C2A04A}"/>
              </a:ext>
            </a:extLst>
          </p:cNvPr>
          <p:cNvSpPr/>
          <p:nvPr/>
        </p:nvSpPr>
        <p:spPr>
          <a:xfrm>
            <a:off x="6328322" y="508268"/>
            <a:ext cx="5894779" cy="400110"/>
          </a:xfrm>
          <a:prstGeom prst="rect">
            <a:avLst/>
          </a:prstGeom>
        </p:spPr>
        <p:txBody>
          <a:bodyPr wrap="square">
            <a:spAutoFit/>
          </a:bodyPr>
          <a:lstStyle/>
          <a:p>
            <a:r>
              <a:rPr lang="en-US" sz="2000" b="1" dirty="0"/>
              <a:t>MMS FEEPS electron PAs normalized to max. flux</a:t>
            </a:r>
          </a:p>
        </p:txBody>
      </p:sp>
    </p:spTree>
    <p:extLst>
      <p:ext uri="{BB962C8B-B14F-4D97-AF65-F5344CB8AC3E}">
        <p14:creationId xmlns:p14="http://schemas.microsoft.com/office/powerpoint/2010/main" val="3662020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9F66F2-7B3C-41B2-BA17-9E8C7A1B16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215900"/>
            <a:ext cx="11938000" cy="5969000"/>
          </a:xfrm>
          <a:prstGeom prst="rect">
            <a:avLst/>
          </a:prstGeom>
        </p:spPr>
      </p:pic>
    </p:spTree>
    <p:extLst>
      <p:ext uri="{BB962C8B-B14F-4D97-AF65-F5344CB8AC3E}">
        <p14:creationId xmlns:p14="http://schemas.microsoft.com/office/powerpoint/2010/main" val="2473275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4B14-4495-1D48-9F57-2E3BFAE0750B}"/>
              </a:ext>
            </a:extLst>
          </p:cNvPr>
          <p:cNvSpPr>
            <a:spLocks noGrp="1"/>
          </p:cNvSpPr>
          <p:nvPr>
            <p:ph type="title"/>
          </p:nvPr>
        </p:nvSpPr>
        <p:spPr/>
        <p:txBody>
          <a:bodyPr/>
          <a:lstStyle/>
          <a:p>
            <a:r>
              <a:rPr lang="en-US" b="1" dirty="0"/>
              <a:t>Takeaway message:</a:t>
            </a:r>
          </a:p>
        </p:txBody>
      </p:sp>
      <p:sp>
        <p:nvSpPr>
          <p:cNvPr id="3" name="Content Placeholder 2">
            <a:extLst>
              <a:ext uri="{FF2B5EF4-FFF2-40B4-BE49-F238E27FC236}">
                <a16:creationId xmlns:a16="http://schemas.microsoft.com/office/drawing/2014/main" id="{BB5F774F-ECD2-AE4A-95EE-D0B508EF38AF}"/>
              </a:ext>
            </a:extLst>
          </p:cNvPr>
          <p:cNvSpPr>
            <a:spLocks noGrp="1"/>
          </p:cNvSpPr>
          <p:nvPr>
            <p:ph idx="1"/>
          </p:nvPr>
        </p:nvSpPr>
        <p:spPr/>
        <p:txBody>
          <a:bodyPr>
            <a:normAutofit/>
          </a:bodyPr>
          <a:lstStyle/>
          <a:p>
            <a:r>
              <a:rPr lang="en-US" sz="2400" dirty="0"/>
              <a:t>Expected to find that TE has a peak from perp to parallel with lag time of about 7 hrs. </a:t>
            </a:r>
          </a:p>
        </p:txBody>
      </p:sp>
      <p:pic>
        <p:nvPicPr>
          <p:cNvPr id="4" name="Picture 3">
            <a:extLst>
              <a:ext uri="{FF2B5EF4-FFF2-40B4-BE49-F238E27FC236}">
                <a16:creationId xmlns:a16="http://schemas.microsoft.com/office/drawing/2014/main" id="{D6A8B109-3DF1-CB4B-A444-FA4F0F182584}"/>
              </a:ext>
            </a:extLst>
          </p:cNvPr>
          <p:cNvPicPr>
            <a:picLocks noChangeAspect="1"/>
          </p:cNvPicPr>
          <p:nvPr/>
        </p:nvPicPr>
        <p:blipFill rotWithShape="1">
          <a:blip r:embed="rId2">
            <a:extLst>
              <a:ext uri="{28A0092B-C50C-407E-A947-70E740481C1C}">
                <a14:useLocalDpi xmlns:a14="http://schemas.microsoft.com/office/drawing/2010/main" val="0"/>
              </a:ext>
            </a:extLst>
          </a:blip>
          <a:srcRect b="47446"/>
          <a:stretch/>
        </p:blipFill>
        <p:spPr>
          <a:xfrm>
            <a:off x="428746" y="2984590"/>
            <a:ext cx="5554134" cy="2981496"/>
          </a:xfrm>
          <a:prstGeom prst="rect">
            <a:avLst/>
          </a:prstGeom>
        </p:spPr>
      </p:pic>
      <p:sp>
        <p:nvSpPr>
          <p:cNvPr id="5" name="Oval 4">
            <a:extLst>
              <a:ext uri="{FF2B5EF4-FFF2-40B4-BE49-F238E27FC236}">
                <a16:creationId xmlns:a16="http://schemas.microsoft.com/office/drawing/2014/main" id="{B4D6BB43-4A53-694B-B008-FDFD5F961713}"/>
              </a:ext>
            </a:extLst>
          </p:cNvPr>
          <p:cNvSpPr/>
          <p:nvPr/>
        </p:nvSpPr>
        <p:spPr>
          <a:xfrm>
            <a:off x="838200" y="3785790"/>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4156C9D-242B-C84F-B30B-795634DB5CDB}"/>
              </a:ext>
            </a:extLst>
          </p:cNvPr>
          <p:cNvSpPr/>
          <p:nvPr/>
        </p:nvSpPr>
        <p:spPr>
          <a:xfrm>
            <a:off x="3997897" y="2984590"/>
            <a:ext cx="1452450" cy="113098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2909888-158D-7248-8810-108779123D35}"/>
              </a:ext>
            </a:extLst>
          </p:cNvPr>
          <p:cNvSpPr/>
          <p:nvPr/>
        </p:nvSpPr>
        <p:spPr>
          <a:xfrm>
            <a:off x="3997897" y="4553972"/>
            <a:ext cx="1452450" cy="1130983"/>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7D0F4A2-8C67-C248-93D2-3BADF2711DDA}"/>
              </a:ext>
            </a:extLst>
          </p:cNvPr>
          <p:cNvCxnSpPr>
            <a:cxnSpLocks/>
          </p:cNvCxnSpPr>
          <p:nvPr/>
        </p:nvCxnSpPr>
        <p:spPr>
          <a:xfrm flipV="1">
            <a:off x="1528997" y="3667179"/>
            <a:ext cx="3195125" cy="664978"/>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83CE1C-CE94-CF45-ADB5-746020B72CA5}"/>
              </a:ext>
            </a:extLst>
          </p:cNvPr>
          <p:cNvCxnSpPr>
            <a:cxnSpLocks/>
          </p:cNvCxnSpPr>
          <p:nvPr/>
        </p:nvCxnSpPr>
        <p:spPr>
          <a:xfrm>
            <a:off x="1528997" y="4553972"/>
            <a:ext cx="3235013" cy="72056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9691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D4B14-4495-1D48-9F57-2E3BFAE0750B}"/>
              </a:ext>
            </a:extLst>
          </p:cNvPr>
          <p:cNvSpPr>
            <a:spLocks noGrp="1"/>
          </p:cNvSpPr>
          <p:nvPr>
            <p:ph type="title"/>
          </p:nvPr>
        </p:nvSpPr>
        <p:spPr/>
        <p:txBody>
          <a:bodyPr/>
          <a:lstStyle/>
          <a:p>
            <a:r>
              <a:rPr lang="en-US" b="1" dirty="0"/>
              <a:t>Takeaway message:</a:t>
            </a:r>
          </a:p>
        </p:txBody>
      </p:sp>
      <p:sp>
        <p:nvSpPr>
          <p:cNvPr id="3" name="Content Placeholder 2">
            <a:extLst>
              <a:ext uri="{FF2B5EF4-FFF2-40B4-BE49-F238E27FC236}">
                <a16:creationId xmlns:a16="http://schemas.microsoft.com/office/drawing/2014/main" id="{BB5F774F-ECD2-AE4A-95EE-D0B508EF38AF}"/>
              </a:ext>
            </a:extLst>
          </p:cNvPr>
          <p:cNvSpPr>
            <a:spLocks noGrp="1"/>
          </p:cNvSpPr>
          <p:nvPr>
            <p:ph idx="1"/>
          </p:nvPr>
        </p:nvSpPr>
        <p:spPr/>
        <p:txBody>
          <a:bodyPr>
            <a:normAutofit/>
          </a:bodyPr>
          <a:lstStyle/>
          <a:p>
            <a:r>
              <a:rPr lang="en-US" sz="2400" dirty="0"/>
              <a:t>Instead we found (not normalized fluxes) that TE has a peak from perp to parallel with lag time of about 3 </a:t>
            </a:r>
            <a:r>
              <a:rPr lang="en-US" sz="2400" dirty="0" err="1"/>
              <a:t>hrs</a:t>
            </a:r>
            <a:r>
              <a:rPr lang="en-US" sz="2400" dirty="0"/>
              <a:t> and from 5 to 7 hrs. </a:t>
            </a:r>
          </a:p>
        </p:txBody>
      </p:sp>
      <p:pic>
        <p:nvPicPr>
          <p:cNvPr id="4" name="Picture 3">
            <a:extLst>
              <a:ext uri="{FF2B5EF4-FFF2-40B4-BE49-F238E27FC236}">
                <a16:creationId xmlns:a16="http://schemas.microsoft.com/office/drawing/2014/main" id="{D6A8B109-3DF1-CB4B-A444-FA4F0F182584}"/>
              </a:ext>
            </a:extLst>
          </p:cNvPr>
          <p:cNvPicPr>
            <a:picLocks noChangeAspect="1"/>
          </p:cNvPicPr>
          <p:nvPr/>
        </p:nvPicPr>
        <p:blipFill rotWithShape="1">
          <a:blip r:embed="rId2">
            <a:extLst>
              <a:ext uri="{28A0092B-C50C-407E-A947-70E740481C1C}">
                <a14:useLocalDpi xmlns:a14="http://schemas.microsoft.com/office/drawing/2010/main" val="0"/>
              </a:ext>
            </a:extLst>
          </a:blip>
          <a:srcRect b="47446"/>
          <a:stretch/>
        </p:blipFill>
        <p:spPr>
          <a:xfrm>
            <a:off x="368347" y="3009140"/>
            <a:ext cx="5554134" cy="2981496"/>
          </a:xfrm>
          <a:prstGeom prst="rect">
            <a:avLst/>
          </a:prstGeom>
        </p:spPr>
      </p:pic>
      <p:sp>
        <p:nvSpPr>
          <p:cNvPr id="5" name="Oval 4">
            <a:extLst>
              <a:ext uri="{FF2B5EF4-FFF2-40B4-BE49-F238E27FC236}">
                <a16:creationId xmlns:a16="http://schemas.microsoft.com/office/drawing/2014/main" id="{B4D6BB43-4A53-694B-B008-FDFD5F961713}"/>
              </a:ext>
            </a:extLst>
          </p:cNvPr>
          <p:cNvSpPr/>
          <p:nvPr/>
        </p:nvSpPr>
        <p:spPr>
          <a:xfrm>
            <a:off x="838200" y="3785790"/>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7D0F4A2-8C67-C248-93D2-3BADF2711DDA}"/>
              </a:ext>
            </a:extLst>
          </p:cNvPr>
          <p:cNvCxnSpPr>
            <a:cxnSpLocks/>
          </p:cNvCxnSpPr>
          <p:nvPr/>
        </p:nvCxnSpPr>
        <p:spPr>
          <a:xfrm flipV="1">
            <a:off x="1204123" y="3717330"/>
            <a:ext cx="1111224" cy="59672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83CE1C-CE94-CF45-ADB5-746020B72CA5}"/>
              </a:ext>
            </a:extLst>
          </p:cNvPr>
          <p:cNvCxnSpPr>
            <a:cxnSpLocks/>
          </p:cNvCxnSpPr>
          <p:nvPr/>
        </p:nvCxnSpPr>
        <p:spPr>
          <a:xfrm>
            <a:off x="1210543" y="4425217"/>
            <a:ext cx="1104804" cy="761120"/>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7D831583-A038-4249-86F8-A4B2B8D5E71C}"/>
              </a:ext>
            </a:extLst>
          </p:cNvPr>
          <p:cNvSpPr/>
          <p:nvPr/>
        </p:nvSpPr>
        <p:spPr>
          <a:xfrm>
            <a:off x="3197052" y="3803126"/>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0DA7CE42-5E08-564D-8A1A-E969474AE4FF}"/>
              </a:ext>
            </a:extLst>
          </p:cNvPr>
          <p:cNvCxnSpPr>
            <a:cxnSpLocks/>
          </p:cNvCxnSpPr>
          <p:nvPr/>
        </p:nvCxnSpPr>
        <p:spPr>
          <a:xfrm flipV="1">
            <a:off x="3619085" y="3574912"/>
            <a:ext cx="1187883" cy="739143"/>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4D6AE908-C162-3D4C-B05F-F36D2ACBE520}"/>
              </a:ext>
            </a:extLst>
          </p:cNvPr>
          <p:cNvCxnSpPr>
            <a:cxnSpLocks/>
          </p:cNvCxnSpPr>
          <p:nvPr/>
        </p:nvCxnSpPr>
        <p:spPr>
          <a:xfrm>
            <a:off x="3619085" y="4445463"/>
            <a:ext cx="1107805" cy="82226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0086987-872F-8949-9064-2BE60C8B0CFF}"/>
              </a:ext>
            </a:extLst>
          </p:cNvPr>
          <p:cNvSpPr/>
          <p:nvPr/>
        </p:nvSpPr>
        <p:spPr>
          <a:xfrm>
            <a:off x="1944952" y="3007848"/>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E6AC5-0D39-254E-B34B-9E120E0E9894}"/>
              </a:ext>
            </a:extLst>
          </p:cNvPr>
          <p:cNvSpPr/>
          <p:nvPr/>
        </p:nvSpPr>
        <p:spPr>
          <a:xfrm>
            <a:off x="1991464" y="4675408"/>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090D07CC-9F4C-8043-92B9-5215F3907E83}"/>
              </a:ext>
            </a:extLst>
          </p:cNvPr>
          <p:cNvSpPr/>
          <p:nvPr/>
        </p:nvSpPr>
        <p:spPr>
          <a:xfrm>
            <a:off x="4126659" y="3025747"/>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9B59DB4-494C-8440-8CFA-428D9BF241DE}"/>
              </a:ext>
            </a:extLst>
          </p:cNvPr>
          <p:cNvSpPr/>
          <p:nvPr/>
        </p:nvSpPr>
        <p:spPr>
          <a:xfrm>
            <a:off x="4267136" y="4596525"/>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Arrow Connector 23">
            <a:extLst>
              <a:ext uri="{FF2B5EF4-FFF2-40B4-BE49-F238E27FC236}">
                <a16:creationId xmlns:a16="http://schemas.microsoft.com/office/drawing/2014/main" id="{59B2C3FF-2834-D44A-8D95-817A9755A7C0}"/>
              </a:ext>
            </a:extLst>
          </p:cNvPr>
          <p:cNvCxnSpPr>
            <a:cxnSpLocks/>
          </p:cNvCxnSpPr>
          <p:nvPr/>
        </p:nvCxnSpPr>
        <p:spPr>
          <a:xfrm flipV="1">
            <a:off x="1662088" y="3574912"/>
            <a:ext cx="2735426" cy="770481"/>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F87D7D1C-9469-CC4F-BC2B-E99E846B56A5}"/>
              </a:ext>
            </a:extLst>
          </p:cNvPr>
          <p:cNvCxnSpPr>
            <a:cxnSpLocks/>
          </p:cNvCxnSpPr>
          <p:nvPr/>
        </p:nvCxnSpPr>
        <p:spPr>
          <a:xfrm>
            <a:off x="1666858" y="4479136"/>
            <a:ext cx="2845181" cy="76480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2765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4B8A821-8599-8F48-9E6F-8C4C55B0F9BB}"/>
              </a:ext>
            </a:extLst>
          </p:cNvPr>
          <p:cNvPicPr>
            <a:picLocks noChangeAspect="1"/>
          </p:cNvPicPr>
          <p:nvPr/>
        </p:nvPicPr>
        <p:blipFill rotWithShape="1">
          <a:blip r:embed="rId2">
            <a:extLst>
              <a:ext uri="{28A0092B-C50C-407E-A947-70E740481C1C}">
                <a14:useLocalDpi xmlns:a14="http://schemas.microsoft.com/office/drawing/2010/main" val="0"/>
              </a:ext>
            </a:extLst>
          </a:blip>
          <a:srcRect b="47396"/>
          <a:stretch/>
        </p:blipFill>
        <p:spPr>
          <a:xfrm>
            <a:off x="215239" y="3007848"/>
            <a:ext cx="5554134" cy="2921732"/>
          </a:xfrm>
          <a:prstGeom prst="rect">
            <a:avLst/>
          </a:prstGeom>
        </p:spPr>
      </p:pic>
      <p:sp>
        <p:nvSpPr>
          <p:cNvPr id="2" name="Title 1">
            <a:extLst>
              <a:ext uri="{FF2B5EF4-FFF2-40B4-BE49-F238E27FC236}">
                <a16:creationId xmlns:a16="http://schemas.microsoft.com/office/drawing/2014/main" id="{CCDD4B14-4495-1D48-9F57-2E3BFAE0750B}"/>
              </a:ext>
            </a:extLst>
          </p:cNvPr>
          <p:cNvSpPr>
            <a:spLocks noGrp="1"/>
          </p:cNvSpPr>
          <p:nvPr>
            <p:ph type="title"/>
          </p:nvPr>
        </p:nvSpPr>
        <p:spPr/>
        <p:txBody>
          <a:bodyPr/>
          <a:lstStyle/>
          <a:p>
            <a:r>
              <a:rPr lang="en-US" b="1" dirty="0"/>
              <a:t>Takeaway message:</a:t>
            </a:r>
          </a:p>
        </p:txBody>
      </p:sp>
      <p:sp>
        <p:nvSpPr>
          <p:cNvPr id="3" name="Content Placeholder 2">
            <a:extLst>
              <a:ext uri="{FF2B5EF4-FFF2-40B4-BE49-F238E27FC236}">
                <a16:creationId xmlns:a16="http://schemas.microsoft.com/office/drawing/2014/main" id="{BB5F774F-ECD2-AE4A-95EE-D0B508EF38AF}"/>
              </a:ext>
            </a:extLst>
          </p:cNvPr>
          <p:cNvSpPr>
            <a:spLocks noGrp="1"/>
          </p:cNvSpPr>
          <p:nvPr>
            <p:ph idx="1"/>
          </p:nvPr>
        </p:nvSpPr>
        <p:spPr/>
        <p:txBody>
          <a:bodyPr/>
          <a:lstStyle/>
          <a:p>
            <a:r>
              <a:rPr lang="en-US" sz="2400" dirty="0"/>
              <a:t>We also found (normalized fluxes) that TE has a peak from para to perp  with lag time of 5 to 7 hrs.   </a:t>
            </a:r>
          </a:p>
          <a:p>
            <a:endParaRPr lang="en-US" dirty="0"/>
          </a:p>
          <a:p>
            <a:endParaRPr lang="en-US" dirty="0"/>
          </a:p>
          <a:p>
            <a:pPr marL="0" indent="0">
              <a:buNone/>
            </a:pPr>
            <a:r>
              <a:rPr lang="en-US" dirty="0"/>
              <a:t>          </a:t>
            </a:r>
          </a:p>
        </p:txBody>
      </p:sp>
      <p:sp>
        <p:nvSpPr>
          <p:cNvPr id="5" name="Oval 4">
            <a:extLst>
              <a:ext uri="{FF2B5EF4-FFF2-40B4-BE49-F238E27FC236}">
                <a16:creationId xmlns:a16="http://schemas.microsoft.com/office/drawing/2014/main" id="{B4D6BB43-4A53-694B-B008-FDFD5F961713}"/>
              </a:ext>
            </a:extLst>
          </p:cNvPr>
          <p:cNvSpPr/>
          <p:nvPr/>
        </p:nvSpPr>
        <p:spPr>
          <a:xfrm>
            <a:off x="609604" y="4513144"/>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17D0F4A2-8C67-C248-93D2-3BADF2711DDA}"/>
              </a:ext>
            </a:extLst>
          </p:cNvPr>
          <p:cNvCxnSpPr>
            <a:cxnSpLocks/>
          </p:cNvCxnSpPr>
          <p:nvPr/>
        </p:nvCxnSpPr>
        <p:spPr>
          <a:xfrm>
            <a:off x="1254454" y="3544879"/>
            <a:ext cx="3262232" cy="923835"/>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B83CE1C-CE94-CF45-ADB5-746020B72CA5}"/>
              </a:ext>
            </a:extLst>
          </p:cNvPr>
          <p:cNvCxnSpPr>
            <a:cxnSpLocks/>
          </p:cNvCxnSpPr>
          <p:nvPr/>
        </p:nvCxnSpPr>
        <p:spPr>
          <a:xfrm flipV="1">
            <a:off x="1110503" y="4513144"/>
            <a:ext cx="3335611" cy="602706"/>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70086987-872F-8949-9064-2BE60C8B0CFF}"/>
              </a:ext>
            </a:extLst>
          </p:cNvPr>
          <p:cNvSpPr/>
          <p:nvPr/>
        </p:nvSpPr>
        <p:spPr>
          <a:xfrm>
            <a:off x="3705633" y="3780798"/>
            <a:ext cx="1480963"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4C3E6AC5-0D39-254E-B34B-9E120E0E9894}"/>
              </a:ext>
            </a:extLst>
          </p:cNvPr>
          <p:cNvSpPr/>
          <p:nvPr/>
        </p:nvSpPr>
        <p:spPr>
          <a:xfrm>
            <a:off x="609604" y="3096709"/>
            <a:ext cx="1200462" cy="959370"/>
          </a:xfrm>
          <a:prstGeom prst="ellipse">
            <a:avLst/>
          </a:prstGeom>
          <a:solidFill>
            <a:schemeClr val="accent1">
              <a:alpha val="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E9AFA6-7AB5-7541-8C10-93F12AE0887B}"/>
              </a:ext>
            </a:extLst>
          </p:cNvPr>
          <p:cNvPicPr>
            <a:picLocks noChangeAspect="1"/>
          </p:cNvPicPr>
          <p:nvPr/>
        </p:nvPicPr>
        <p:blipFill rotWithShape="1">
          <a:blip r:embed="rId2">
            <a:extLst>
              <a:ext uri="{28A0092B-C50C-407E-A947-70E740481C1C}">
                <a14:useLocalDpi xmlns:a14="http://schemas.microsoft.com/office/drawing/2010/main" val="0"/>
              </a:ext>
            </a:extLst>
          </a:blip>
          <a:srcRect l="100000" t="-37126" r="-100000" b="84522"/>
          <a:stretch/>
        </p:blipFill>
        <p:spPr>
          <a:xfrm>
            <a:off x="5186596" y="454697"/>
            <a:ext cx="5554134" cy="2921732"/>
          </a:xfrm>
          <a:prstGeom prst="rect">
            <a:avLst/>
          </a:prstGeom>
        </p:spPr>
      </p:pic>
      <p:sp>
        <p:nvSpPr>
          <p:cNvPr id="10" name="TextBox 9">
            <a:extLst>
              <a:ext uri="{FF2B5EF4-FFF2-40B4-BE49-F238E27FC236}">
                <a16:creationId xmlns:a16="http://schemas.microsoft.com/office/drawing/2014/main" id="{21B89582-88A4-2642-8E09-17B19E7B9907}"/>
              </a:ext>
            </a:extLst>
          </p:cNvPr>
          <p:cNvSpPr txBox="1"/>
          <p:nvPr/>
        </p:nvSpPr>
        <p:spPr>
          <a:xfrm>
            <a:off x="5769373" y="2703983"/>
            <a:ext cx="6459782" cy="5170646"/>
          </a:xfrm>
          <a:prstGeom prst="rect">
            <a:avLst/>
          </a:prstGeom>
          <a:noFill/>
        </p:spPr>
        <p:txBody>
          <a:bodyPr wrap="none" rtlCol="0">
            <a:spAutoFit/>
          </a:bodyPr>
          <a:lstStyle/>
          <a:p>
            <a:pPr marL="342900" indent="-342900">
              <a:buFont typeface="Arial" panose="020B0604020202020204" pitchFamily="34" charset="0"/>
              <a:buChar char="•"/>
            </a:pPr>
            <a:r>
              <a:rPr lang="en-US" sz="2400" dirty="0"/>
              <a:t>Interpretation: void of parallel fluxes correlates </a:t>
            </a:r>
          </a:p>
          <a:p>
            <a:r>
              <a:rPr lang="en-US" sz="2400" dirty="0"/>
              <a:t>with void of perp-fluxes after 5 to 7 </a:t>
            </a:r>
            <a:r>
              <a:rPr lang="en-US" sz="2400" dirty="0" err="1"/>
              <a:t>hrs</a:t>
            </a:r>
            <a:r>
              <a:rPr lang="en-US" sz="2400" dirty="0"/>
              <a:t>  because </a:t>
            </a:r>
          </a:p>
          <a:p>
            <a:r>
              <a:rPr lang="en-US" sz="2400" dirty="0"/>
              <a:t>TE  picks also anti-correlation. </a:t>
            </a:r>
          </a:p>
          <a:p>
            <a:endParaRPr lang="en-US" sz="2400" dirty="0"/>
          </a:p>
          <a:p>
            <a:endParaRPr lang="en-US" sz="2400" dirty="0"/>
          </a:p>
          <a:p>
            <a:pPr marL="342900" indent="-342900">
              <a:buFont typeface="Arial" panose="020B0604020202020204" pitchFamily="34" charset="0"/>
              <a:buChar char="•"/>
            </a:pPr>
            <a:r>
              <a:rPr lang="en-US" sz="2400" dirty="0"/>
              <a:t> These results suggest the trapped energetic </a:t>
            </a:r>
          </a:p>
          <a:p>
            <a:r>
              <a:rPr lang="en-US" sz="2400" dirty="0"/>
              <a:t>electrons in the DMCs  could be the source for </a:t>
            </a:r>
          </a:p>
          <a:p>
            <a:r>
              <a:rPr lang="en-US" sz="2400" dirty="0"/>
              <a:t>energetic electron microinjections.</a:t>
            </a:r>
          </a:p>
          <a:p>
            <a:endParaRPr lang="en-US" sz="2400" dirty="0"/>
          </a:p>
          <a:p>
            <a:endParaRPr lang="en-US" sz="2400" dirty="0"/>
          </a:p>
          <a:p>
            <a:r>
              <a:rPr lang="en-US" sz="2400" dirty="0"/>
              <a:t> </a:t>
            </a:r>
          </a:p>
          <a:p>
            <a:endParaRPr lang="en-US" sz="2400" dirty="0"/>
          </a:p>
          <a:p>
            <a:r>
              <a:rPr lang="en-US" sz="2400" dirty="0"/>
              <a:t>         </a:t>
            </a:r>
          </a:p>
          <a:p>
            <a:endParaRPr lang="en-US" dirty="0"/>
          </a:p>
        </p:txBody>
      </p:sp>
    </p:spTree>
    <p:extLst>
      <p:ext uri="{BB962C8B-B14F-4D97-AF65-F5344CB8AC3E}">
        <p14:creationId xmlns:p14="http://schemas.microsoft.com/office/powerpoint/2010/main" val="40504163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DD88F-C299-7848-BA61-EF6FC06F5CBD}"/>
              </a:ext>
            </a:extLst>
          </p:cNvPr>
          <p:cNvSpPr>
            <a:spLocks noGrp="1"/>
          </p:cNvSpPr>
          <p:nvPr>
            <p:ph type="title"/>
          </p:nvPr>
        </p:nvSpPr>
        <p:spPr/>
        <p:txBody>
          <a:bodyPr/>
          <a:lstStyle/>
          <a:p>
            <a:pPr algn="ctr"/>
            <a:r>
              <a:rPr lang="en-US" b="1" dirty="0">
                <a:latin typeface="Libre Franklin" pitchFamily="2" charset="77"/>
              </a:rPr>
              <a:t>Summary for A &amp; B</a:t>
            </a:r>
          </a:p>
        </p:txBody>
      </p:sp>
      <p:sp>
        <p:nvSpPr>
          <p:cNvPr id="3" name="Content Placeholder 2">
            <a:extLst>
              <a:ext uri="{FF2B5EF4-FFF2-40B4-BE49-F238E27FC236}">
                <a16:creationId xmlns:a16="http://schemas.microsoft.com/office/drawing/2014/main" id="{0EC7B0F7-C3DA-F84A-B164-A1E41A783AB4}"/>
              </a:ext>
            </a:extLst>
          </p:cNvPr>
          <p:cNvSpPr>
            <a:spLocks noGrp="1"/>
          </p:cNvSpPr>
          <p:nvPr>
            <p:ph idx="1"/>
          </p:nvPr>
        </p:nvSpPr>
        <p:spPr>
          <a:xfrm>
            <a:off x="838200" y="2344240"/>
            <a:ext cx="10515600" cy="4351338"/>
          </a:xfrm>
        </p:spPr>
        <p:txBody>
          <a:bodyPr/>
          <a:lstStyle/>
          <a:p>
            <a:r>
              <a:rPr lang="en-US" dirty="0"/>
              <a:t>Mutual information is a powerful technique to uncover lag times for non-linear correlations.</a:t>
            </a:r>
          </a:p>
          <a:p>
            <a:endParaRPr lang="en-US" dirty="0"/>
          </a:p>
          <a:p>
            <a:r>
              <a:rPr lang="en-US" dirty="0"/>
              <a:t>Transfer entropy analysis is a powerful method to uncover the cause and effect.</a:t>
            </a:r>
          </a:p>
        </p:txBody>
      </p:sp>
    </p:spTree>
    <p:extLst>
      <p:ext uri="{BB962C8B-B14F-4D97-AF65-F5344CB8AC3E}">
        <p14:creationId xmlns:p14="http://schemas.microsoft.com/office/powerpoint/2010/main" val="1139967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57AC8-6DFF-5E4D-8F71-13966A3E4BB6}"/>
              </a:ext>
            </a:extLst>
          </p:cNvPr>
          <p:cNvSpPr>
            <a:spLocks noGrp="1"/>
          </p:cNvSpPr>
          <p:nvPr>
            <p:ph type="title"/>
          </p:nvPr>
        </p:nvSpPr>
        <p:spPr/>
        <p:txBody>
          <a:bodyPr/>
          <a:lstStyle/>
          <a:p>
            <a:pPr algn="ctr"/>
            <a:r>
              <a:rPr lang="en-US" b="1" dirty="0">
                <a:latin typeface="Libre Franklin" pitchFamily="2" charset="77"/>
              </a:rPr>
              <a:t>New Neural Network for </a:t>
            </a:r>
            <a:r>
              <a:rPr lang="en-US" b="1" dirty="0" err="1">
                <a:latin typeface="Libre Franklin" pitchFamily="2" charset="77"/>
              </a:rPr>
              <a:t>Kp</a:t>
            </a:r>
            <a:r>
              <a:rPr lang="en-US" b="1" dirty="0">
                <a:latin typeface="Libre Franklin" pitchFamily="2" charset="77"/>
              </a:rPr>
              <a:t> Forecasting</a:t>
            </a:r>
            <a:endParaRPr lang="en-US" b="1" dirty="0"/>
          </a:p>
        </p:txBody>
      </p:sp>
      <p:sp>
        <p:nvSpPr>
          <p:cNvPr id="3" name="Content Placeholder 2">
            <a:extLst>
              <a:ext uri="{FF2B5EF4-FFF2-40B4-BE49-F238E27FC236}">
                <a16:creationId xmlns:a16="http://schemas.microsoft.com/office/drawing/2014/main" id="{8D7DB5E5-1C24-5A4A-8AC0-5D4D366E37AF}"/>
              </a:ext>
            </a:extLst>
          </p:cNvPr>
          <p:cNvSpPr>
            <a:spLocks noGrp="1"/>
          </p:cNvSpPr>
          <p:nvPr>
            <p:ph idx="1"/>
          </p:nvPr>
        </p:nvSpPr>
        <p:spPr>
          <a:xfrm>
            <a:off x="177420" y="1795830"/>
            <a:ext cx="4860802" cy="4351338"/>
          </a:xfrm>
        </p:spPr>
        <p:txBody>
          <a:bodyPr>
            <a:noAutofit/>
          </a:bodyPr>
          <a:lstStyle/>
          <a:p>
            <a:pPr marL="0" indent="0">
              <a:buNone/>
            </a:pPr>
            <a:r>
              <a:rPr lang="en-US" sz="2000" b="1" dirty="0"/>
              <a:t>Motivation: </a:t>
            </a:r>
            <a:r>
              <a:rPr lang="en-US" sz="2000" dirty="0"/>
              <a:t>Certain scale size </a:t>
            </a:r>
          </a:p>
          <a:p>
            <a:pPr marL="0" indent="0">
              <a:buNone/>
            </a:pPr>
            <a:r>
              <a:rPr lang="en-US" sz="2000" dirty="0"/>
              <a:t>velocity and B-field fluctuations</a:t>
            </a:r>
          </a:p>
          <a:p>
            <a:pPr marL="0" indent="0">
              <a:buNone/>
            </a:pPr>
            <a:r>
              <a:rPr lang="en-US" sz="2000" dirty="0"/>
              <a:t>can affect the growth of  Kelvin-Helmholtz instability and size of waves  at the magnetopause boundary </a:t>
            </a:r>
            <a:r>
              <a:rPr lang="en-US" sz="2000" b="1" i="1" dirty="0"/>
              <a:t>[</a:t>
            </a:r>
            <a:r>
              <a:rPr lang="en-US" sz="2000" b="1" i="1" dirty="0" err="1"/>
              <a:t>Nykyri</a:t>
            </a:r>
            <a:r>
              <a:rPr lang="en-US" sz="2000" b="1" i="1" dirty="0"/>
              <a:t>+, 2017; Nakamura+, 2020</a:t>
            </a:r>
            <a:r>
              <a:rPr lang="en-US" sz="2000" dirty="0"/>
              <a:t>].  KH waves generate Pc3-Pc5 range ULF  waves that can interact with radiation belt electrons.</a:t>
            </a:r>
          </a:p>
          <a:p>
            <a:pPr marL="0" indent="0">
              <a:buNone/>
            </a:pPr>
            <a:r>
              <a:rPr lang="en-US" sz="2000" dirty="0"/>
              <a:t>=&gt;</a:t>
            </a:r>
          </a:p>
          <a:p>
            <a:pPr marL="0" indent="0">
              <a:buNone/>
            </a:pPr>
            <a:r>
              <a:rPr lang="en-US" sz="2000" dirty="0"/>
              <a:t>recurrent neural network is trained on 30 years of historical data from NASA’ s Omni virtual observatory (with combination of different training parameters, including</a:t>
            </a:r>
          </a:p>
          <a:p>
            <a:pPr marL="0" indent="0">
              <a:buNone/>
            </a:pPr>
            <a:r>
              <a:rPr lang="en-US" sz="2000" dirty="0"/>
              <a:t>fluctuations ) and forecasts </a:t>
            </a:r>
            <a:r>
              <a:rPr lang="en-US" sz="2000" dirty="0" err="1"/>
              <a:t>Kp</a:t>
            </a:r>
            <a:r>
              <a:rPr lang="en-US" sz="2000" dirty="0"/>
              <a:t> with  a prediction horizon of up to 24 h.</a:t>
            </a:r>
          </a:p>
          <a:p>
            <a:pPr marL="0" indent="0">
              <a:buNone/>
            </a:pPr>
            <a:r>
              <a:rPr lang="en-US" sz="2000" dirty="0"/>
              <a:t> </a:t>
            </a:r>
          </a:p>
        </p:txBody>
      </p:sp>
      <p:pic>
        <p:nvPicPr>
          <p:cNvPr id="4" name="Picture 3">
            <a:extLst>
              <a:ext uri="{FF2B5EF4-FFF2-40B4-BE49-F238E27FC236}">
                <a16:creationId xmlns:a16="http://schemas.microsoft.com/office/drawing/2014/main" id="{A7D7C54A-756F-8744-A8B6-BD4C37FA189E}"/>
              </a:ext>
            </a:extLst>
          </p:cNvPr>
          <p:cNvPicPr>
            <a:picLocks noChangeAspect="1"/>
          </p:cNvPicPr>
          <p:nvPr/>
        </p:nvPicPr>
        <p:blipFill>
          <a:blip r:embed="rId3"/>
          <a:stretch>
            <a:fillRect/>
          </a:stretch>
        </p:blipFill>
        <p:spPr>
          <a:xfrm rot="2072767">
            <a:off x="8171221" y="1100364"/>
            <a:ext cx="3622426" cy="3310206"/>
          </a:xfrm>
          <a:prstGeom prst="rect">
            <a:avLst/>
          </a:prstGeom>
          <a:scene3d>
            <a:camera prst="orthographicFront">
              <a:rot lat="0" lon="0" rev="2100000"/>
            </a:camera>
            <a:lightRig rig="threePt" dir="t"/>
          </a:scene3d>
        </p:spPr>
      </p:pic>
      <p:pic>
        <p:nvPicPr>
          <p:cNvPr id="5" name="Picture 4">
            <a:extLst>
              <a:ext uri="{FF2B5EF4-FFF2-40B4-BE49-F238E27FC236}">
                <a16:creationId xmlns:a16="http://schemas.microsoft.com/office/drawing/2014/main" id="{B0DDAABA-0C59-B747-AC33-C4AA31EFA9D4}"/>
              </a:ext>
            </a:extLst>
          </p:cNvPr>
          <p:cNvPicPr>
            <a:picLocks noChangeAspect="1"/>
          </p:cNvPicPr>
          <p:nvPr/>
        </p:nvPicPr>
        <p:blipFill>
          <a:blip r:embed="rId4"/>
          <a:stretch>
            <a:fillRect/>
          </a:stretch>
        </p:blipFill>
        <p:spPr>
          <a:xfrm>
            <a:off x="5219382" y="3971499"/>
            <a:ext cx="6795198" cy="2521376"/>
          </a:xfrm>
          <a:prstGeom prst="rect">
            <a:avLst/>
          </a:prstGeom>
        </p:spPr>
      </p:pic>
    </p:spTree>
    <p:extLst>
      <p:ext uri="{BB962C8B-B14F-4D97-AF65-F5344CB8AC3E}">
        <p14:creationId xmlns:p14="http://schemas.microsoft.com/office/powerpoint/2010/main" val="26488100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638632" y="3622842"/>
            <a:ext cx="184666" cy="369332"/>
          </a:xfrm>
          <a:prstGeom prst="rect">
            <a:avLst/>
          </a:prstGeom>
          <a:noFill/>
        </p:spPr>
        <p:txBody>
          <a:bodyPr wrap="none" rtlCol="0">
            <a:spAutoFit/>
          </a:bodyPr>
          <a:lstStyle/>
          <a:p>
            <a:endParaRPr lang="en-US" dirty="0"/>
          </a:p>
        </p:txBody>
      </p:sp>
      <p:sp>
        <p:nvSpPr>
          <p:cNvPr id="4" name="Rectangle 3"/>
          <p:cNvSpPr/>
          <p:nvPr/>
        </p:nvSpPr>
        <p:spPr>
          <a:xfrm>
            <a:off x="3896055" y="181182"/>
            <a:ext cx="7506311" cy="1200329"/>
          </a:xfrm>
          <a:prstGeom prst="rect">
            <a:avLst/>
          </a:prstGeom>
        </p:spPr>
        <p:txBody>
          <a:bodyPr wrap="square">
            <a:spAutoFit/>
          </a:bodyPr>
          <a:lstStyle/>
          <a:p>
            <a:pPr algn="ctr"/>
            <a:r>
              <a:rPr lang="en-US" sz="2400" b="1" dirty="0">
                <a:latin typeface="Libre Franklin" pitchFamily="2" charset="77"/>
              </a:rPr>
              <a:t>Effect of Seed Velocity Fluctuations on the KHI</a:t>
            </a:r>
          </a:p>
          <a:p>
            <a:pPr marL="342900" indent="-342900">
              <a:buFont typeface="Arial" panose="020B0604020202020204" pitchFamily="34" charset="0"/>
              <a:buChar char="•"/>
            </a:pPr>
            <a:r>
              <a:rPr lang="en-US" sz="2400" dirty="0">
                <a:latin typeface="Libre Franklin" pitchFamily="2" charset="77"/>
              </a:rPr>
              <a:t>KHI can drive Pc3-Pc5 range geomagnetic pulsations.</a:t>
            </a: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9818" y="2027338"/>
            <a:ext cx="4690949" cy="4046300"/>
          </a:xfrm>
          <a:prstGeom prst="rect">
            <a:avLst/>
          </a:prstGeom>
        </p:spPr>
      </p:pic>
      <p:sp>
        <p:nvSpPr>
          <p:cNvPr id="13" name="TextBox 12"/>
          <p:cNvSpPr txBox="1"/>
          <p:nvPr/>
        </p:nvSpPr>
        <p:spPr>
          <a:xfrm>
            <a:off x="-30474" y="1562692"/>
            <a:ext cx="3926529" cy="8032968"/>
          </a:xfrm>
          <a:prstGeom prst="rect">
            <a:avLst/>
          </a:prstGeom>
          <a:noFill/>
        </p:spPr>
        <p:txBody>
          <a:bodyPr wrap="square" rtlCol="0">
            <a:spAutoFit/>
          </a:bodyPr>
          <a:lstStyle/>
          <a:p>
            <a:pPr marL="285750" indent="-285750">
              <a:buFont typeface="Arial" charset="0"/>
              <a:buChar char="•"/>
            </a:pPr>
            <a:r>
              <a:rPr lang="en-US" sz="2400" dirty="0">
                <a:latin typeface="Libre Franklin" pitchFamily="2" charset="77"/>
              </a:rPr>
              <a:t>Magnetosheath velocity fluctuations are more enhanced downstream of quasi-parallel shock.</a:t>
            </a:r>
          </a:p>
          <a:p>
            <a:pPr marL="285750" indent="-285750">
              <a:buFont typeface="Arial"/>
              <a:buChar char="•"/>
            </a:pPr>
            <a:r>
              <a:rPr lang="en-US" sz="2400" dirty="0">
                <a:latin typeface="Libre Franklin" pitchFamily="2" charset="77"/>
              </a:rPr>
              <a:t>Seed frequency equal to the </a:t>
            </a:r>
            <a:r>
              <a:rPr lang="en-US" sz="2400" b="1" i="1" dirty="0">
                <a:latin typeface="Libre Franklin" pitchFamily="2" charset="77"/>
              </a:rPr>
              <a:t>theoretical fastest growing mode </a:t>
            </a:r>
            <a:r>
              <a:rPr lang="en-US" sz="2400" dirty="0">
                <a:latin typeface="Libre Franklin" pitchFamily="2" charset="77"/>
              </a:rPr>
              <a:t>produces a larger KH wave than the high frequency seed.</a:t>
            </a:r>
          </a:p>
          <a:p>
            <a:pPr marL="285750" indent="-285750">
              <a:buFont typeface="Arial"/>
              <a:buChar char="•"/>
            </a:pPr>
            <a:r>
              <a:rPr lang="en-US" sz="2400" dirty="0">
                <a:latin typeface="Libre Franklin" pitchFamily="2" charset="77"/>
              </a:rPr>
              <a:t>May help explain geo-effectives of certain solar wind structures</a:t>
            </a:r>
          </a:p>
          <a:p>
            <a:pPr marL="285750" indent="-285750">
              <a:buFont typeface="Arial"/>
              <a:buChar char="•"/>
            </a:pPr>
            <a:endParaRPr lang="en-US" sz="2000" dirty="0"/>
          </a:p>
          <a:p>
            <a:pPr marL="285750" indent="-285750">
              <a:buFont typeface="Arial"/>
              <a:buChar char="•"/>
            </a:pPr>
            <a:endParaRPr lang="en-US" sz="2000" dirty="0"/>
          </a:p>
          <a:p>
            <a:endParaRPr lang="en-US" sz="2400" dirty="0"/>
          </a:p>
          <a:p>
            <a:endParaRPr lang="en-US" sz="1400" dirty="0"/>
          </a:p>
          <a:p>
            <a:pPr marL="285750" indent="-285750">
              <a:buFont typeface="Arial" charset="0"/>
              <a:buChar char="•"/>
            </a:pPr>
            <a:endParaRPr lang="en-US" sz="1400" dirty="0"/>
          </a:p>
          <a:p>
            <a:endParaRPr lang="en-US" sz="1400" dirty="0"/>
          </a:p>
          <a:p>
            <a:r>
              <a:rPr lang="en-US" sz="1400" dirty="0"/>
              <a:t> </a:t>
            </a:r>
          </a:p>
          <a:p>
            <a:pPr marL="285750" indent="-285750">
              <a:buFont typeface="Arial" charset="0"/>
              <a:buChar char="•"/>
            </a:pPr>
            <a:endParaRPr lang="en-US" sz="1400" dirty="0"/>
          </a:p>
          <a:p>
            <a:endParaRPr lang="en-US" sz="1400" dirty="0"/>
          </a:p>
          <a:p>
            <a:endParaRPr lang="en-US" sz="1400" dirty="0"/>
          </a:p>
          <a:p>
            <a:pPr marL="285750" indent="-285750">
              <a:buFont typeface="Arial" charset="0"/>
              <a:buChar char="•"/>
            </a:pPr>
            <a:endParaRPr lang="en-US" sz="1400" dirty="0"/>
          </a:p>
          <a:p>
            <a:endParaRPr lang="en-US" sz="1400" dirty="0"/>
          </a:p>
          <a:p>
            <a:pPr marL="285750" indent="-285750">
              <a:buFont typeface="Arial" charset="0"/>
              <a:buChar char="•"/>
            </a:pPr>
            <a:endParaRPr lang="en-US" sz="1400" dirty="0"/>
          </a:p>
        </p:txBody>
      </p:sp>
      <p:sp>
        <p:nvSpPr>
          <p:cNvPr id="6" name="Rectangle 5"/>
          <p:cNvSpPr/>
          <p:nvPr/>
        </p:nvSpPr>
        <p:spPr>
          <a:xfrm>
            <a:off x="5006156" y="6073638"/>
            <a:ext cx="2387192" cy="369332"/>
          </a:xfrm>
          <a:prstGeom prst="rect">
            <a:avLst/>
          </a:prstGeom>
        </p:spPr>
        <p:txBody>
          <a:bodyPr wrap="none">
            <a:spAutoFit/>
          </a:bodyPr>
          <a:lstStyle/>
          <a:p>
            <a:r>
              <a:rPr lang="en-US" b="1" i="1" dirty="0"/>
              <a:t>Nykyri et al., 2017, JGR</a:t>
            </a:r>
          </a:p>
        </p:txBody>
      </p:sp>
      <p:pic>
        <p:nvPicPr>
          <p:cNvPr id="7" name="Picture 6"/>
          <p:cNvPicPr>
            <a:picLocks noChangeAspect="1"/>
          </p:cNvPicPr>
          <p:nvPr/>
        </p:nvPicPr>
        <p:blipFill>
          <a:blip r:embed="rId3"/>
          <a:stretch>
            <a:fillRect/>
          </a:stretch>
        </p:blipFill>
        <p:spPr>
          <a:xfrm>
            <a:off x="0" y="0"/>
            <a:ext cx="2971740" cy="1587500"/>
          </a:xfrm>
          <a:prstGeom prst="rect">
            <a:avLst/>
          </a:prstGeom>
        </p:spPr>
      </p:pic>
      <p:pic>
        <p:nvPicPr>
          <p:cNvPr id="8" name="Picture 7">
            <a:extLst>
              <a:ext uri="{FF2B5EF4-FFF2-40B4-BE49-F238E27FC236}">
                <a16:creationId xmlns:a16="http://schemas.microsoft.com/office/drawing/2014/main" id="{63516C9D-E3D9-4F49-A5EA-66F4DCA1B2D1}"/>
              </a:ext>
            </a:extLst>
          </p:cNvPr>
          <p:cNvPicPr>
            <a:picLocks noChangeAspect="1"/>
          </p:cNvPicPr>
          <p:nvPr/>
        </p:nvPicPr>
        <p:blipFill>
          <a:blip r:embed="rId4"/>
          <a:stretch>
            <a:fillRect/>
          </a:stretch>
        </p:blipFill>
        <p:spPr>
          <a:xfrm>
            <a:off x="8503449" y="1971455"/>
            <a:ext cx="3323553" cy="5004463"/>
          </a:xfrm>
          <a:prstGeom prst="rect">
            <a:avLst/>
          </a:prstGeom>
        </p:spPr>
      </p:pic>
    </p:spTree>
    <p:extLst>
      <p:ext uri="{BB962C8B-B14F-4D97-AF65-F5344CB8AC3E}">
        <p14:creationId xmlns:p14="http://schemas.microsoft.com/office/powerpoint/2010/main" val="977903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CECFD0-9BC3-1D48-91C3-38FCC32CDABB}"/>
              </a:ext>
            </a:extLst>
          </p:cNvPr>
          <p:cNvPicPr>
            <a:picLocks noChangeAspect="1"/>
          </p:cNvPicPr>
          <p:nvPr/>
        </p:nvPicPr>
        <p:blipFill rotWithShape="1">
          <a:blip r:embed="rId3"/>
          <a:srcRect l="16812" t="14306" r="24292"/>
          <a:stretch/>
        </p:blipFill>
        <p:spPr>
          <a:xfrm>
            <a:off x="7996679" y="3589362"/>
            <a:ext cx="3999106" cy="2988860"/>
          </a:xfrm>
          <a:prstGeom prst="rect">
            <a:avLst/>
          </a:prstGeom>
        </p:spPr>
      </p:pic>
      <p:pic>
        <p:nvPicPr>
          <p:cNvPr id="6" name="Picture 5">
            <a:extLst>
              <a:ext uri="{FF2B5EF4-FFF2-40B4-BE49-F238E27FC236}">
                <a16:creationId xmlns:a16="http://schemas.microsoft.com/office/drawing/2014/main" id="{CF8EF85A-D5F0-5243-BBC9-B44568536AF7}"/>
              </a:ext>
            </a:extLst>
          </p:cNvPr>
          <p:cNvPicPr>
            <a:picLocks noChangeAspect="1"/>
          </p:cNvPicPr>
          <p:nvPr/>
        </p:nvPicPr>
        <p:blipFill rotWithShape="1">
          <a:blip r:embed="rId4"/>
          <a:srcRect l="13164" r="16321" b="19373"/>
          <a:stretch/>
        </p:blipFill>
        <p:spPr>
          <a:xfrm>
            <a:off x="0" y="2306473"/>
            <a:ext cx="7731141" cy="4271749"/>
          </a:xfrm>
          <a:prstGeom prst="rect">
            <a:avLst/>
          </a:prstGeom>
        </p:spPr>
      </p:pic>
      <p:sp>
        <p:nvSpPr>
          <p:cNvPr id="7" name="TextBox 6">
            <a:extLst>
              <a:ext uri="{FF2B5EF4-FFF2-40B4-BE49-F238E27FC236}">
                <a16:creationId xmlns:a16="http://schemas.microsoft.com/office/drawing/2014/main" id="{10884A92-B903-7749-AF4C-1B26FE5D1941}"/>
              </a:ext>
            </a:extLst>
          </p:cNvPr>
          <p:cNvSpPr txBox="1"/>
          <p:nvPr/>
        </p:nvSpPr>
        <p:spPr>
          <a:xfrm>
            <a:off x="436727" y="34118"/>
            <a:ext cx="10929339" cy="2308324"/>
          </a:xfrm>
          <a:prstGeom prst="rect">
            <a:avLst/>
          </a:prstGeom>
          <a:noFill/>
        </p:spPr>
        <p:txBody>
          <a:bodyPr wrap="none" rtlCol="0">
            <a:spAutoFit/>
          </a:bodyPr>
          <a:lstStyle/>
          <a:p>
            <a:pPr marL="285750" indent="-285750">
              <a:buFont typeface="Arial" panose="020B0604020202020204" pitchFamily="34" charset="0"/>
              <a:buChar char="•"/>
            </a:pPr>
            <a:r>
              <a:rPr lang="en-US" sz="2400" dirty="0"/>
              <a:t>Including IMF |B| fluctuation level improves performance of ANN </a:t>
            </a:r>
          </a:p>
          <a:p>
            <a:r>
              <a:rPr lang="en-US" sz="2400" dirty="0"/>
              <a:t>for 24 </a:t>
            </a:r>
            <a:r>
              <a:rPr lang="en-US" sz="2400" dirty="0" err="1"/>
              <a:t>hr</a:t>
            </a:r>
            <a:r>
              <a:rPr lang="en-US" sz="2400" dirty="0"/>
              <a:t> advanced </a:t>
            </a:r>
            <a:r>
              <a:rPr lang="en-US" sz="2400" dirty="0" err="1"/>
              <a:t>Kp</a:t>
            </a:r>
            <a:r>
              <a:rPr lang="en-US" sz="2400" dirty="0"/>
              <a:t> prediction</a:t>
            </a:r>
            <a:r>
              <a:rPr lang="en-US" sz="2400" b="1" dirty="0"/>
              <a:t>.</a:t>
            </a:r>
          </a:p>
          <a:p>
            <a:r>
              <a:rPr lang="en-US" sz="2400" b="1" dirty="0"/>
              <a:t>Caveat</a:t>
            </a:r>
            <a:r>
              <a:rPr lang="en-US" sz="2400" dirty="0"/>
              <a:t>: Omni data which uses propagated L1 data from Wind and ACE. The measured </a:t>
            </a:r>
          </a:p>
          <a:p>
            <a:r>
              <a:rPr lang="en-US" sz="2400" dirty="0"/>
              <a:t>structures may not always impact the Earth -&gt; wrong learning.</a:t>
            </a:r>
          </a:p>
          <a:p>
            <a:r>
              <a:rPr lang="en-US" sz="2400" b="1" dirty="0"/>
              <a:t>Idea for Future work: </a:t>
            </a:r>
            <a:r>
              <a:rPr lang="en-US" sz="2400" dirty="0"/>
              <a:t>Consider information cone of influence between satellite </a:t>
            </a:r>
          </a:p>
          <a:p>
            <a:r>
              <a:rPr lang="en-US" sz="2400" dirty="0"/>
              <a:t>measuring feature vectors.</a:t>
            </a:r>
          </a:p>
        </p:txBody>
      </p:sp>
    </p:spTree>
    <p:extLst>
      <p:ext uri="{BB962C8B-B14F-4D97-AF65-F5344CB8AC3E}">
        <p14:creationId xmlns:p14="http://schemas.microsoft.com/office/powerpoint/2010/main" val="15110744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agnetospheres | Science Mission Directorate">
            <a:extLst>
              <a:ext uri="{FF2B5EF4-FFF2-40B4-BE49-F238E27FC236}">
                <a16:creationId xmlns:a16="http://schemas.microsoft.com/office/drawing/2014/main" id="{AB7B06AE-0E14-7541-B2D0-A5C67BCE8632}"/>
              </a:ext>
            </a:extLst>
          </p:cNvPr>
          <p:cNvPicPr>
            <a:picLocks noGrp="1" noChangeAspect="1" noChangeArrowheads="1"/>
          </p:cNvPicPr>
          <p:nvPr>
            <p:ph idx="1"/>
          </p:nvPr>
        </p:nvPicPr>
        <p:blipFill>
          <a:blip r:embed="rId3">
            <a:alphaModFix amt="27000"/>
            <a:extLst>
              <a:ext uri="{28A0092B-C50C-407E-A947-70E740481C1C}">
                <a14:useLocalDpi xmlns:a14="http://schemas.microsoft.com/office/drawing/2010/main" val="0"/>
              </a:ext>
            </a:extLst>
          </a:blip>
          <a:srcRect/>
          <a:stretch>
            <a:fillRect/>
          </a:stretch>
        </p:blipFill>
        <p:spPr bwMode="auto">
          <a:xfrm>
            <a:off x="0" y="0"/>
            <a:ext cx="12296633" cy="668043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F489834E-276D-AD42-B9D4-3BFAF7AD86BE}"/>
              </a:ext>
            </a:extLst>
          </p:cNvPr>
          <p:cNvSpPr>
            <a:spLocks noGrp="1"/>
          </p:cNvSpPr>
          <p:nvPr>
            <p:ph type="title"/>
          </p:nvPr>
        </p:nvSpPr>
        <p:spPr>
          <a:xfrm>
            <a:off x="988325" y="2453233"/>
            <a:ext cx="10515600" cy="1325563"/>
          </a:xfrm>
        </p:spPr>
        <p:txBody>
          <a:bodyPr/>
          <a:lstStyle/>
          <a:p>
            <a:pPr algn="ctr"/>
            <a:r>
              <a:rPr lang="en-US" b="1" dirty="0"/>
              <a:t>Thank you!</a:t>
            </a:r>
          </a:p>
        </p:txBody>
      </p:sp>
    </p:spTree>
    <p:extLst>
      <p:ext uri="{BB962C8B-B14F-4D97-AF65-F5344CB8AC3E}">
        <p14:creationId xmlns:p14="http://schemas.microsoft.com/office/powerpoint/2010/main" val="35673940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C9F9-1DD7-BB43-A3BA-649B8DD36FD7}"/>
              </a:ext>
            </a:extLst>
          </p:cNvPr>
          <p:cNvSpPr>
            <a:spLocks noGrp="1"/>
          </p:cNvSpPr>
          <p:nvPr>
            <p:ph type="title"/>
          </p:nvPr>
        </p:nvSpPr>
        <p:spPr>
          <a:xfrm>
            <a:off x="838200" y="0"/>
            <a:ext cx="10515600" cy="1325563"/>
          </a:xfrm>
        </p:spPr>
        <p:txBody>
          <a:bodyPr>
            <a:normAutofit/>
          </a:bodyPr>
          <a:lstStyle/>
          <a:p>
            <a:r>
              <a:rPr lang="en-US" sz="3200" b="1" dirty="0">
                <a:latin typeface="Libre Franklin" pitchFamily="2" charset="77"/>
              </a:rPr>
              <a:t>Example of effects of the IMF structure: </a:t>
            </a:r>
            <a:r>
              <a:rPr lang="en-US" sz="3200" dirty="0"/>
              <a:t>Substorm triggering by strongly radial, northward IMF</a:t>
            </a:r>
          </a:p>
        </p:txBody>
      </p:sp>
      <p:pic>
        <p:nvPicPr>
          <p:cNvPr id="7" name="Picture 6">
            <a:extLst>
              <a:ext uri="{FF2B5EF4-FFF2-40B4-BE49-F238E27FC236}">
                <a16:creationId xmlns:a16="http://schemas.microsoft.com/office/drawing/2014/main" id="{2B9FED36-F95A-6448-9EA6-3D1F0C5603EA}"/>
              </a:ext>
            </a:extLst>
          </p:cNvPr>
          <p:cNvPicPr>
            <a:picLocks noChangeAspect="1"/>
          </p:cNvPicPr>
          <p:nvPr/>
        </p:nvPicPr>
        <p:blipFill rotWithShape="1">
          <a:blip r:embed="rId3"/>
          <a:srcRect l="11987" t="33408" r="45949" b="16914"/>
          <a:stretch/>
        </p:blipFill>
        <p:spPr>
          <a:xfrm>
            <a:off x="5486400" y="1163590"/>
            <a:ext cx="6495196" cy="5084727"/>
          </a:xfrm>
          <a:prstGeom prst="rect">
            <a:avLst/>
          </a:prstGeom>
        </p:spPr>
      </p:pic>
      <p:sp>
        <p:nvSpPr>
          <p:cNvPr id="8" name="TextBox 7">
            <a:extLst>
              <a:ext uri="{FF2B5EF4-FFF2-40B4-BE49-F238E27FC236}">
                <a16:creationId xmlns:a16="http://schemas.microsoft.com/office/drawing/2014/main" id="{AA5754CD-3D78-664F-94AA-9232B5C44CDA}"/>
              </a:ext>
            </a:extLst>
          </p:cNvPr>
          <p:cNvSpPr txBox="1"/>
          <p:nvPr/>
        </p:nvSpPr>
        <p:spPr>
          <a:xfrm>
            <a:off x="8405261" y="5341927"/>
            <a:ext cx="2093843" cy="461665"/>
          </a:xfrm>
          <a:prstGeom prst="rect">
            <a:avLst/>
          </a:prstGeom>
          <a:noFill/>
        </p:spPr>
        <p:txBody>
          <a:bodyPr wrap="none" rtlCol="0">
            <a:spAutoFit/>
          </a:bodyPr>
          <a:lstStyle/>
          <a:p>
            <a:r>
              <a:rPr lang="en-US" sz="2400" b="1" i="1" dirty="0" err="1"/>
              <a:t>Nykyri</a:t>
            </a:r>
            <a:r>
              <a:rPr lang="en-US" sz="2400" b="1" i="1" dirty="0"/>
              <a:t>+, 2019b</a:t>
            </a:r>
          </a:p>
        </p:txBody>
      </p:sp>
      <p:sp>
        <p:nvSpPr>
          <p:cNvPr id="10" name="TextBox 9">
            <a:extLst>
              <a:ext uri="{FF2B5EF4-FFF2-40B4-BE49-F238E27FC236}">
                <a16:creationId xmlns:a16="http://schemas.microsoft.com/office/drawing/2014/main" id="{0D4DDB0A-640D-A941-B9BE-CBCDABA31A01}"/>
              </a:ext>
            </a:extLst>
          </p:cNvPr>
          <p:cNvSpPr txBox="1"/>
          <p:nvPr/>
        </p:nvSpPr>
        <p:spPr>
          <a:xfrm>
            <a:off x="395" y="1325563"/>
            <a:ext cx="4012047" cy="4708981"/>
          </a:xfrm>
          <a:prstGeom prst="rect">
            <a:avLst/>
          </a:prstGeom>
          <a:noFill/>
        </p:spPr>
        <p:txBody>
          <a:bodyPr wrap="square" rtlCol="0">
            <a:spAutoFit/>
          </a:bodyPr>
          <a:lstStyle/>
          <a:p>
            <a:pPr marL="380990" indent="-380990">
              <a:buFont typeface="Arial" panose="020B0604020202020204" pitchFamily="34" charset="0"/>
              <a:buChar char="•"/>
            </a:pPr>
            <a:r>
              <a:rPr lang="en-US" sz="2000" dirty="0"/>
              <a:t>ACE and Wind both </a:t>
            </a:r>
          </a:p>
          <a:p>
            <a:r>
              <a:rPr lang="en-US" sz="2000" dirty="0"/>
              <a:t>missed the interval of</a:t>
            </a:r>
          </a:p>
          <a:p>
            <a:r>
              <a:rPr lang="en-US" sz="2000" dirty="0"/>
              <a:t>Strongly radial IMF, which</a:t>
            </a:r>
          </a:p>
          <a:p>
            <a:r>
              <a:rPr lang="en-US" sz="2000" dirty="0"/>
              <a:t>was seen by </a:t>
            </a:r>
            <a:r>
              <a:rPr lang="en-US" sz="2000" dirty="0" err="1"/>
              <a:t>Geotail</a:t>
            </a:r>
            <a:r>
              <a:rPr lang="en-US" sz="2000" dirty="0"/>
              <a:t>.</a:t>
            </a:r>
          </a:p>
          <a:p>
            <a:endParaRPr lang="en-US" sz="2000" dirty="0"/>
          </a:p>
          <a:p>
            <a:pPr marL="380990" indent="-380990">
              <a:buFont typeface="Arial" panose="020B0604020202020204" pitchFamily="34" charset="0"/>
              <a:buChar char="•"/>
            </a:pPr>
            <a:r>
              <a:rPr lang="en-US" sz="2000" dirty="0"/>
              <a:t>Radial IMF resulted in formation of </a:t>
            </a:r>
            <a:r>
              <a:rPr lang="en-US" sz="2000" dirty="0" err="1"/>
              <a:t>highspeedJets</a:t>
            </a:r>
            <a:r>
              <a:rPr lang="en-US" sz="2000" dirty="0"/>
              <a:t> and -30 </a:t>
            </a:r>
            <a:r>
              <a:rPr lang="en-US" sz="2000" dirty="0" err="1"/>
              <a:t>nT</a:t>
            </a:r>
            <a:r>
              <a:rPr lang="en-US" sz="2000" dirty="0"/>
              <a:t> </a:t>
            </a:r>
            <a:r>
              <a:rPr lang="en-US" sz="2000" dirty="0" err="1"/>
              <a:t>Bz</a:t>
            </a:r>
            <a:r>
              <a:rPr lang="en-US" sz="2000" dirty="0"/>
              <a:t> in the  </a:t>
            </a:r>
            <a:r>
              <a:rPr lang="en-US" sz="2000" dirty="0" err="1"/>
              <a:t>magnetosheath</a:t>
            </a:r>
            <a:r>
              <a:rPr lang="en-US" sz="2000" dirty="0"/>
              <a:t> which produced enhanced flux loading into tail and initiated a substorm.</a:t>
            </a:r>
          </a:p>
          <a:p>
            <a:endParaRPr lang="en-US" sz="2000" dirty="0"/>
          </a:p>
          <a:p>
            <a:pPr marL="380990" indent="-380990">
              <a:buFont typeface="Arial" panose="020B0604020202020204" pitchFamily="34" charset="0"/>
              <a:buChar char="•"/>
            </a:pPr>
            <a:r>
              <a:rPr lang="en-US" sz="2000" dirty="0"/>
              <a:t> Without </a:t>
            </a:r>
            <a:r>
              <a:rPr lang="en-US" sz="2000" dirty="0" err="1"/>
              <a:t>Geotail</a:t>
            </a:r>
            <a:r>
              <a:rPr lang="en-US" sz="2000" dirty="0"/>
              <a:t> and MMS data </a:t>
            </a:r>
          </a:p>
          <a:p>
            <a:r>
              <a:rPr lang="en-US" sz="2000" dirty="0"/>
              <a:t>there would have been a wrong interpretation about the substorm trigger.</a:t>
            </a:r>
          </a:p>
        </p:txBody>
      </p:sp>
      <p:pic>
        <p:nvPicPr>
          <p:cNvPr id="3" name="Picture 2">
            <a:extLst>
              <a:ext uri="{FF2B5EF4-FFF2-40B4-BE49-F238E27FC236}">
                <a16:creationId xmlns:a16="http://schemas.microsoft.com/office/drawing/2014/main" id="{9BAE9BC0-43F4-214B-9AF2-71F1967B9FA9}"/>
              </a:ext>
            </a:extLst>
          </p:cNvPr>
          <p:cNvPicPr>
            <a:picLocks noChangeAspect="1"/>
          </p:cNvPicPr>
          <p:nvPr/>
        </p:nvPicPr>
        <p:blipFill>
          <a:blip r:embed="rId4"/>
          <a:stretch>
            <a:fillRect/>
          </a:stretch>
        </p:blipFill>
        <p:spPr>
          <a:xfrm>
            <a:off x="3170166" y="1391997"/>
            <a:ext cx="2316234" cy="1259129"/>
          </a:xfrm>
          <a:prstGeom prst="rect">
            <a:avLst/>
          </a:prstGeom>
        </p:spPr>
      </p:pic>
    </p:spTree>
    <p:extLst>
      <p:ext uri="{BB962C8B-B14F-4D97-AF65-F5344CB8AC3E}">
        <p14:creationId xmlns:p14="http://schemas.microsoft.com/office/powerpoint/2010/main" val="4282391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B928A-C64D-EB48-9FC7-B809EB6C612D}"/>
              </a:ext>
            </a:extLst>
          </p:cNvPr>
          <p:cNvSpPr>
            <a:spLocks noGrp="1"/>
          </p:cNvSpPr>
          <p:nvPr>
            <p:ph type="title"/>
          </p:nvPr>
        </p:nvSpPr>
        <p:spPr>
          <a:xfrm>
            <a:off x="569563" y="815973"/>
            <a:ext cx="10515600" cy="1325563"/>
          </a:xfrm>
        </p:spPr>
        <p:txBody>
          <a:bodyPr>
            <a:normAutofit fontScale="90000"/>
          </a:bodyPr>
          <a:lstStyle/>
          <a:p>
            <a:pPr algn="ctr"/>
            <a:r>
              <a:rPr lang="en-US" sz="5867" b="1" dirty="0">
                <a:latin typeface="Libre Franklin" pitchFamily="2" charset="77"/>
              </a:rPr>
              <a:t>Background</a:t>
            </a:r>
            <a:br>
              <a:rPr lang="en-US" sz="5333" b="1" dirty="0">
                <a:latin typeface="Libre Franklin" pitchFamily="2" charset="77"/>
              </a:rPr>
            </a:br>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5BD89728-119C-5F44-8EEA-5EBDFE451348}"/>
                  </a:ext>
                </a:extLst>
              </p:cNvPr>
              <p:cNvSpPr>
                <a:spLocks noGrp="1"/>
              </p:cNvSpPr>
              <p:nvPr>
                <p:ph idx="1"/>
              </p:nvPr>
            </p:nvSpPr>
            <p:spPr>
              <a:xfrm>
                <a:off x="838200" y="2141536"/>
                <a:ext cx="10515600" cy="4351339"/>
              </a:xfrm>
            </p:spPr>
            <p:txBody>
              <a:bodyPr>
                <a:normAutofit/>
              </a:bodyPr>
              <a:lstStyle/>
              <a:p>
                <a:r>
                  <a:rPr lang="en-US" sz="2400" dirty="0"/>
                  <a:t>Entropy is a measure of uncertainty</a:t>
                </a:r>
              </a:p>
              <a:p>
                <a14:m>
                  <m:oMath xmlns:m="http://schemas.openxmlformats.org/officeDocument/2006/math">
                    <m:r>
                      <a:rPr lang="en-US" sz="2400" i="1">
                        <a:latin typeface="Cambria Math" panose="02040503050406030204" pitchFamily="18" charset="0"/>
                      </a:rPr>
                      <m:t>𝐻</m:t>
                    </m:r>
                    <m:r>
                      <a:rPr lang="en-US" sz="2400" i="1">
                        <a:latin typeface="Cambria Math" panose="02040503050406030204" pitchFamily="18" charset="0"/>
                      </a:rPr>
                      <m:t>=−</m:t>
                    </m:r>
                    <m:nary>
                      <m:naryPr>
                        <m:chr m:val="∑"/>
                        <m:supHide m:val="on"/>
                        <m:ctrlPr>
                          <a:rPr lang="en-US" sz="2400" i="1">
                            <a:latin typeface="Cambria Math" panose="02040503050406030204" pitchFamily="18" charset="0"/>
                          </a:rPr>
                        </m:ctrlPr>
                      </m:naryPr>
                      <m:sub>
                        <m:r>
                          <a:rPr lang="en-US" sz="2400" i="1">
                            <a:latin typeface="Cambria Math" panose="02040503050406030204" pitchFamily="18" charset="0"/>
                          </a:rPr>
                          <m:t>𝑖</m:t>
                        </m:r>
                      </m:sub>
                      <m:sup/>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r>
                          <a:rPr lang="en-US" sz="2400" i="1">
                            <a:latin typeface="Cambria Math" panose="02040503050406030204" pitchFamily="18" charset="0"/>
                          </a:rPr>
                          <m:t>𝑙𝑜𝑔</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panose="02040503050406030204" pitchFamily="18" charset="0"/>
                                  </a:rPr>
                                  <m:t>𝑝</m:t>
                                </m:r>
                              </m:e>
                              <m:sub>
                                <m:r>
                                  <a:rPr lang="en-US" sz="2400" i="1">
                                    <a:latin typeface="Cambria Math" panose="02040503050406030204" pitchFamily="18" charset="0"/>
                                  </a:rPr>
                                  <m:t>𝑖</m:t>
                                </m:r>
                              </m:sub>
                            </m:sSub>
                          </m:e>
                        </m:d>
                      </m:e>
                    </m:nary>
                    <m:r>
                      <a:rPr lang="en-US" sz="2400" i="1">
                        <a:latin typeface="Cambria Math" panose="02040503050406030204" pitchFamily="18" charset="0"/>
                      </a:rPr>
                      <m:t> </m:t>
                    </m:r>
                  </m:oMath>
                </a14:m>
                <a:endParaRPr lang="en-US" sz="2400" dirty="0">
                  <a:latin typeface="Libre Franklin" pitchFamily="2" charset="77"/>
                </a:endParaRPr>
              </a:p>
              <a:p>
                <a:r>
                  <a:rPr lang="en-US" sz="2400" dirty="0"/>
                  <a:t>Mutual information allows us to determine what information can be gained from one random variable by examining another</a:t>
                </a:r>
              </a:p>
              <a:p>
                <a14:m>
                  <m:oMath xmlns:m="http://schemas.openxmlformats.org/officeDocument/2006/math">
                    <m:r>
                      <a:rPr lang="en-US" sz="2400" i="1">
                        <a:latin typeface="Cambria Math" panose="02040503050406030204" pitchFamily="18" charset="0"/>
                      </a:rPr>
                      <m:t>𝑀𝐼</m:t>
                    </m:r>
                    <m:r>
                      <a:rPr lang="en-US" sz="2400" i="1">
                        <a:latin typeface="Cambria Math" panose="02040503050406030204" pitchFamily="18" charset="0"/>
                      </a:rPr>
                      <m:t>=</m:t>
                    </m:r>
                    <m:r>
                      <a:rPr lang="en-US" sz="2400" i="1">
                        <a:latin typeface="Cambria Math" panose="02040503050406030204" pitchFamily="18" charset="0"/>
                      </a:rPr>
                      <m:t>𝐻</m:t>
                    </m:r>
                    <m:d>
                      <m:dPr>
                        <m:ctrlPr>
                          <a:rPr lang="en-US" sz="2400" i="1">
                            <a:latin typeface="Cambria Math" panose="02040503050406030204" pitchFamily="18" charset="0"/>
                          </a:rPr>
                        </m:ctrlPr>
                      </m:dPr>
                      <m:e>
                        <m:r>
                          <a:rPr lang="en-US" sz="2400" i="1">
                            <a:latin typeface="Cambria Math" panose="02040503050406030204" pitchFamily="18" charset="0"/>
                          </a:rPr>
                          <m:t>𝑥</m:t>
                        </m:r>
                      </m:e>
                    </m:d>
                    <m:r>
                      <a:rPr lang="en-US" sz="2400" i="1">
                        <a:latin typeface="Cambria Math" panose="02040503050406030204" pitchFamily="18" charset="0"/>
                      </a:rPr>
                      <m:t>+</m:t>
                    </m:r>
                    <m:r>
                      <a:rPr lang="en-US" sz="2400" i="1">
                        <a:latin typeface="Cambria Math" panose="02040503050406030204" pitchFamily="18" charset="0"/>
                      </a:rPr>
                      <m:t>𝐻</m:t>
                    </m:r>
                    <m:d>
                      <m:dPr>
                        <m:ctrlPr>
                          <a:rPr lang="en-US" sz="2400" i="1">
                            <a:latin typeface="Cambria Math" panose="02040503050406030204" pitchFamily="18" charset="0"/>
                          </a:rPr>
                        </m:ctrlPr>
                      </m:dPr>
                      <m:e>
                        <m:r>
                          <a:rPr lang="en-US" sz="2400" i="1">
                            <a:latin typeface="Cambria Math" panose="02040503050406030204" pitchFamily="18" charset="0"/>
                          </a:rPr>
                          <m:t>𝑦</m:t>
                        </m:r>
                      </m:e>
                    </m:d>
                    <m:r>
                      <a:rPr lang="en-US" sz="2400" i="1">
                        <a:latin typeface="Cambria Math" panose="02040503050406030204" pitchFamily="18" charset="0"/>
                      </a:rPr>
                      <m:t>−</m:t>
                    </m:r>
                    <m:r>
                      <a:rPr lang="en-US" sz="2400" i="1">
                        <a:latin typeface="Cambria Math" panose="02040503050406030204" pitchFamily="18" charset="0"/>
                      </a:rPr>
                      <m:t>𝐻</m:t>
                    </m:r>
                    <m:r>
                      <a:rPr lang="en-US" sz="2400" i="1">
                        <a:latin typeface="Cambria Math" panose="02040503050406030204" pitchFamily="18" charset="0"/>
                      </a:rPr>
                      <m:t>(</m:t>
                    </m:r>
                    <m:r>
                      <a:rPr lang="en-US" sz="2400" i="1">
                        <a:latin typeface="Cambria Math" panose="02040503050406030204" pitchFamily="18" charset="0"/>
                      </a:rPr>
                      <m:t>𝑥</m:t>
                    </m:r>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oMath>
                </a14:m>
                <a:endParaRPr lang="en-US" sz="2400" dirty="0"/>
              </a:p>
              <a:p>
                <a:r>
                  <a:rPr lang="en-US" sz="2400" dirty="0">
                    <a:latin typeface="Libre Franklin" pitchFamily="2" charset="77"/>
                    <a:cs typeface="Times New Roman" panose="02020603050405020304" pitchFamily="18" charset="0"/>
                  </a:rPr>
                  <a:t>Cross Correlation Analysis can be useful for determining the linear relationships between space weather drivers and its effects, but it falls apart for non-linear relationships. </a:t>
                </a:r>
              </a:p>
              <a:p>
                <a:r>
                  <a:rPr lang="en-US" sz="2400" dirty="0">
                    <a:latin typeface="Libre Franklin" pitchFamily="2" charset="77"/>
                    <a:cs typeface="Times New Roman" panose="02020603050405020304" pitchFamily="18" charset="0"/>
                  </a:rPr>
                  <a:t>Analyzing mutual information enables us to see nonlinear effects as well.</a:t>
                </a:r>
              </a:p>
              <a:p>
                <a:pPr marL="0" indent="0">
                  <a:buNone/>
                </a:pPr>
                <a:endParaRPr lang="en-US" dirty="0"/>
              </a:p>
            </p:txBody>
          </p:sp>
        </mc:Choice>
        <mc:Fallback>
          <p:sp>
            <p:nvSpPr>
              <p:cNvPr id="3" name="Content Placeholder 2">
                <a:extLst>
                  <a:ext uri="{FF2B5EF4-FFF2-40B4-BE49-F238E27FC236}">
                    <a16:creationId xmlns:a16="http://schemas.microsoft.com/office/drawing/2014/main" id="{5BD89728-119C-5F44-8EEA-5EBDFE451348}"/>
                  </a:ext>
                </a:extLst>
              </p:cNvPr>
              <p:cNvSpPr>
                <a:spLocks noGrp="1" noRot="1" noChangeAspect="1" noMove="1" noResize="1" noEditPoints="1" noAdjustHandles="1" noChangeArrowheads="1" noChangeShapeType="1" noTextEdit="1"/>
              </p:cNvSpPr>
              <p:nvPr>
                <p:ph idx="1"/>
              </p:nvPr>
            </p:nvSpPr>
            <p:spPr>
              <a:xfrm>
                <a:off x="838200" y="2141536"/>
                <a:ext cx="10515600" cy="4351339"/>
              </a:xfrm>
              <a:blipFill>
                <a:blip r:embed="rId2"/>
                <a:stretch>
                  <a:fillRect l="-844" t="-3779" r="-241"/>
                </a:stretch>
              </a:blipFill>
            </p:spPr>
            <p:txBody>
              <a:bodyPr/>
              <a:lstStyle/>
              <a:p>
                <a:r>
                  <a:rPr lang="en-US">
                    <a:noFill/>
                  </a:rPr>
                  <a:t> </a:t>
                </a:r>
              </a:p>
            </p:txBody>
          </p:sp>
        </mc:Fallback>
      </mc:AlternateContent>
      <p:pic>
        <p:nvPicPr>
          <p:cNvPr id="4" name="Picture 2" descr="5.7 Entropy, Part 2: Efficiency - Pop Physics">
            <a:extLst>
              <a:ext uri="{FF2B5EF4-FFF2-40B4-BE49-F238E27FC236}">
                <a16:creationId xmlns:a16="http://schemas.microsoft.com/office/drawing/2014/main" id="{46739B74-1007-194C-BD22-48B64C3D1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59119" y="1504710"/>
            <a:ext cx="3926237" cy="1599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03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07ECF-E129-614F-B9EB-B99AEB4EEB3C}"/>
              </a:ext>
            </a:extLst>
          </p:cNvPr>
          <p:cNvSpPr>
            <a:spLocks noGrp="1"/>
          </p:cNvSpPr>
          <p:nvPr>
            <p:ph type="title"/>
          </p:nvPr>
        </p:nvSpPr>
        <p:spPr>
          <a:xfrm>
            <a:off x="838200" y="379301"/>
            <a:ext cx="10515600" cy="1325563"/>
          </a:xfrm>
        </p:spPr>
        <p:txBody>
          <a:bodyPr>
            <a:noAutofit/>
          </a:bodyPr>
          <a:lstStyle/>
          <a:p>
            <a:r>
              <a:rPr lang="en-US" sz="3733" b="1" dirty="0">
                <a:latin typeface="Libre Franklin" pitchFamily="2" charset="77"/>
              </a:rPr>
              <a:t>A) </a:t>
            </a:r>
            <a:r>
              <a:rPr lang="en-US" sz="3200" dirty="0">
                <a:latin typeface="Libre Franklin" pitchFamily="2" charset="77"/>
              </a:rPr>
              <a:t>Information theory  analysis of solar wind (SW)  structures as they moved from Lunar orbit toward Earth’s bow shock</a:t>
            </a:r>
            <a:endParaRPr lang="en-US" sz="3200" dirty="0"/>
          </a:p>
        </p:txBody>
      </p:sp>
      <p:pic>
        <p:nvPicPr>
          <p:cNvPr id="41" name="Picture 40" descr="A picture containing text, electronics&#10;&#10;Description automatically generated">
            <a:extLst>
              <a:ext uri="{FF2B5EF4-FFF2-40B4-BE49-F238E27FC236}">
                <a16:creationId xmlns:a16="http://schemas.microsoft.com/office/drawing/2014/main" id="{E5FAB5F4-77E0-DD4E-BFA4-B4D8F9483395}"/>
              </a:ext>
            </a:extLst>
          </p:cNvPr>
          <p:cNvPicPr>
            <a:picLocks noChangeAspect="1"/>
          </p:cNvPicPr>
          <p:nvPr/>
        </p:nvPicPr>
        <p:blipFill>
          <a:blip r:embed="rId2"/>
          <a:stretch>
            <a:fillRect/>
          </a:stretch>
        </p:blipFill>
        <p:spPr>
          <a:xfrm>
            <a:off x="145967" y="1267301"/>
            <a:ext cx="11353800" cy="6022644"/>
          </a:xfrm>
          <a:prstGeom prst="rect">
            <a:avLst/>
          </a:prstGeom>
        </p:spPr>
      </p:pic>
      <p:sp>
        <p:nvSpPr>
          <p:cNvPr id="42" name="Rectangle 41">
            <a:extLst>
              <a:ext uri="{FF2B5EF4-FFF2-40B4-BE49-F238E27FC236}">
                <a16:creationId xmlns:a16="http://schemas.microsoft.com/office/drawing/2014/main" id="{E62A9E48-EC1F-3844-AC60-887159533FBE}"/>
              </a:ext>
            </a:extLst>
          </p:cNvPr>
          <p:cNvSpPr/>
          <p:nvPr/>
        </p:nvSpPr>
        <p:spPr>
          <a:xfrm>
            <a:off x="10307782" y="6333507"/>
            <a:ext cx="760020" cy="524493"/>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3" name="TextBox 2">
            <a:extLst>
              <a:ext uri="{FF2B5EF4-FFF2-40B4-BE49-F238E27FC236}">
                <a16:creationId xmlns:a16="http://schemas.microsoft.com/office/drawing/2014/main" id="{810CB2AB-1831-9C48-9024-353ED997A206}"/>
              </a:ext>
            </a:extLst>
          </p:cNvPr>
          <p:cNvSpPr txBox="1"/>
          <p:nvPr/>
        </p:nvSpPr>
        <p:spPr>
          <a:xfrm>
            <a:off x="2709514" y="6348101"/>
            <a:ext cx="3113353" cy="369332"/>
          </a:xfrm>
          <a:prstGeom prst="rect">
            <a:avLst/>
          </a:prstGeom>
          <a:noFill/>
        </p:spPr>
        <p:txBody>
          <a:bodyPr wrap="none" rtlCol="0">
            <a:spAutoFit/>
          </a:bodyPr>
          <a:lstStyle/>
          <a:p>
            <a:r>
              <a:rPr lang="en-US" b="1" i="1" dirty="0"/>
              <a:t>Holland+, 2022, in preparation</a:t>
            </a:r>
          </a:p>
        </p:txBody>
      </p:sp>
    </p:spTree>
    <p:extLst>
      <p:ext uri="{BB962C8B-B14F-4D97-AF65-F5344CB8AC3E}">
        <p14:creationId xmlns:p14="http://schemas.microsoft.com/office/powerpoint/2010/main" val="1118112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9D641-24CB-0A46-96A8-0816B3FAE7F1}"/>
              </a:ext>
            </a:extLst>
          </p:cNvPr>
          <p:cNvSpPr>
            <a:spLocks noGrp="1"/>
          </p:cNvSpPr>
          <p:nvPr>
            <p:ph type="title"/>
          </p:nvPr>
        </p:nvSpPr>
        <p:spPr/>
        <p:txBody>
          <a:bodyPr>
            <a:normAutofit/>
          </a:bodyPr>
          <a:lstStyle/>
          <a:p>
            <a:pPr algn="ctr"/>
            <a:r>
              <a:rPr lang="en-US" sz="5333" b="1" dirty="0">
                <a:latin typeface="Libre Franklin" pitchFamily="2" charset="77"/>
              </a:rPr>
              <a:t>Methodology</a:t>
            </a:r>
          </a:p>
        </p:txBody>
      </p:sp>
      <p:sp>
        <p:nvSpPr>
          <p:cNvPr id="3" name="Content Placeholder 2">
            <a:extLst>
              <a:ext uri="{FF2B5EF4-FFF2-40B4-BE49-F238E27FC236}">
                <a16:creationId xmlns:a16="http://schemas.microsoft.com/office/drawing/2014/main" id="{3760327F-EE02-8741-BFD1-E148A0E89B61}"/>
              </a:ext>
            </a:extLst>
          </p:cNvPr>
          <p:cNvSpPr>
            <a:spLocks noGrp="1"/>
          </p:cNvSpPr>
          <p:nvPr>
            <p:ph idx="1"/>
          </p:nvPr>
        </p:nvSpPr>
        <p:spPr>
          <a:xfrm>
            <a:off x="838200" y="2141536"/>
            <a:ext cx="10515600" cy="4351339"/>
          </a:xfrm>
        </p:spPr>
        <p:txBody>
          <a:bodyPr>
            <a:normAutofit/>
          </a:bodyPr>
          <a:lstStyle/>
          <a:p>
            <a:r>
              <a:rPr lang="en-US" sz="2600" dirty="0">
                <a:latin typeface="Libre Franklin" pitchFamily="2" charset="77"/>
              </a:rPr>
              <a:t>Interpolated MMS1, ARTEMIS 1, and ARTEMIS 2</a:t>
            </a:r>
            <a:r>
              <a:rPr lang="en-US" sz="2600" i="1" dirty="0">
                <a:latin typeface="Libre Franklin" pitchFamily="2" charset="77"/>
              </a:rPr>
              <a:t> </a:t>
            </a:r>
            <a:r>
              <a:rPr lang="en-US" sz="2600" b="1" i="1" dirty="0">
                <a:latin typeface="Libre Franklin" pitchFamily="2" charset="77"/>
              </a:rPr>
              <a:t>B </a:t>
            </a:r>
            <a:r>
              <a:rPr lang="en-US" sz="2600" dirty="0">
                <a:latin typeface="Libre Franklin" pitchFamily="2" charset="77"/>
              </a:rPr>
              <a:t>data into same time stamps</a:t>
            </a:r>
          </a:p>
          <a:p>
            <a:r>
              <a:rPr lang="en-US" sz="2600" dirty="0">
                <a:latin typeface="Libre Franklin" pitchFamily="2" charset="77"/>
              </a:rPr>
              <a:t>Created vectors of time shifted MMS1</a:t>
            </a:r>
            <a:r>
              <a:rPr lang="en-US" sz="2600" i="1" dirty="0">
                <a:latin typeface="Libre Franklin" pitchFamily="2" charset="77"/>
              </a:rPr>
              <a:t> B </a:t>
            </a:r>
            <a:r>
              <a:rPr lang="en-US" sz="2600" dirty="0">
                <a:latin typeface="Libre Franklin" pitchFamily="2" charset="77"/>
              </a:rPr>
              <a:t>data.</a:t>
            </a:r>
          </a:p>
          <a:p>
            <a:r>
              <a:rPr lang="en-US" sz="2600" dirty="0">
                <a:latin typeface="Libre Franklin" pitchFamily="2" charset="77"/>
              </a:rPr>
              <a:t>Calculated correlation coefficients (cc) and mutual information (MI)</a:t>
            </a:r>
          </a:p>
          <a:p>
            <a:r>
              <a:rPr lang="en-US" sz="2600" dirty="0">
                <a:latin typeface="Libre Franklin" pitchFamily="2" charset="77"/>
              </a:rPr>
              <a:t>Time lag corresponding to highest cc and MI are recorded.</a:t>
            </a:r>
          </a:p>
          <a:p>
            <a:r>
              <a:rPr lang="en-US" sz="2600" dirty="0">
                <a:latin typeface="Libre Franklin" pitchFamily="2" charset="77"/>
                <a:cs typeface="Times New Roman" panose="02020603050405020304" pitchFamily="18" charset="0"/>
              </a:rPr>
              <a:t>Estimated time lag also by conducting minimum variance analysis of magnetic field</a:t>
            </a:r>
            <a:r>
              <a:rPr lang="en-US" sz="2600" dirty="0">
                <a:latin typeface="Libre Franklin" pitchFamily="2" charset="77"/>
                <a:cs typeface="Times New Roman" panose="02020603050405020304" pitchFamily="18" charset="0"/>
                <a:sym typeface="Wingdings" pitchFamily="2" charset="2"/>
              </a:rPr>
              <a:t>: spacecraft separations (</a:t>
            </a:r>
            <a:r>
              <a:rPr lang="en-US" sz="2600" i="1" dirty="0" err="1">
                <a:latin typeface="Libre Franklin" pitchFamily="2" charset="77"/>
                <a:cs typeface="Times New Roman" panose="02020603050405020304" pitchFamily="18" charset="0"/>
                <a:sym typeface="Wingdings" pitchFamily="2" charset="2"/>
              </a:rPr>
              <a:t>d</a:t>
            </a:r>
            <a:r>
              <a:rPr lang="en-US" sz="2600" b="1" i="1" dirty="0" err="1">
                <a:latin typeface="Libre Franklin" pitchFamily="2" charset="77"/>
                <a:cs typeface="Times New Roman" panose="02020603050405020304" pitchFamily="18" charset="0"/>
                <a:sym typeface="Wingdings" pitchFamily="2" charset="2"/>
              </a:rPr>
              <a:t>R</a:t>
            </a:r>
            <a:r>
              <a:rPr lang="en-US" sz="2600" dirty="0">
                <a:latin typeface="Libre Franklin" pitchFamily="2" charset="77"/>
                <a:cs typeface="Times New Roman" panose="02020603050405020304" pitchFamily="18" charset="0"/>
                <a:sym typeface="Wingdings" pitchFamily="2" charset="2"/>
              </a:rPr>
              <a:t>) projected along normal (</a:t>
            </a:r>
            <a:r>
              <a:rPr lang="en-US" sz="2600" b="1" i="1" dirty="0">
                <a:latin typeface="Libre Franklin" pitchFamily="2" charset="77"/>
                <a:cs typeface="Times New Roman" panose="02020603050405020304" pitchFamily="18" charset="0"/>
                <a:sym typeface="Wingdings" pitchFamily="2" charset="2"/>
              </a:rPr>
              <a:t>n</a:t>
            </a:r>
            <a:r>
              <a:rPr lang="en-US" sz="2600" dirty="0">
                <a:latin typeface="Libre Franklin" pitchFamily="2" charset="77"/>
                <a:cs typeface="Times New Roman" panose="02020603050405020304" pitchFamily="18" charset="0"/>
                <a:sym typeface="Wingdings" pitchFamily="2" charset="2"/>
              </a:rPr>
              <a:t>), SW velocity (</a:t>
            </a:r>
            <a:r>
              <a:rPr lang="en-US" sz="2600" b="1" i="1" dirty="0">
                <a:latin typeface="Libre Franklin" pitchFamily="2" charset="77"/>
                <a:cs typeface="Times New Roman" panose="02020603050405020304" pitchFamily="18" charset="0"/>
                <a:sym typeface="Wingdings" pitchFamily="2" charset="2"/>
              </a:rPr>
              <a:t>V</a:t>
            </a:r>
            <a:r>
              <a:rPr lang="en-US" sz="2600" dirty="0">
                <a:latin typeface="Libre Franklin" pitchFamily="2" charset="77"/>
                <a:cs typeface="Times New Roman" panose="02020603050405020304" pitchFamily="18" charset="0"/>
                <a:sym typeface="Wingdings" pitchFamily="2" charset="2"/>
              </a:rPr>
              <a:t>) projected along normal (</a:t>
            </a:r>
            <a:r>
              <a:rPr lang="en-US" sz="2600" b="1" i="1" dirty="0">
                <a:latin typeface="Libre Franklin" pitchFamily="2" charset="77"/>
                <a:cs typeface="Times New Roman" panose="02020603050405020304" pitchFamily="18" charset="0"/>
                <a:sym typeface="Wingdings" pitchFamily="2" charset="2"/>
              </a:rPr>
              <a:t>n</a:t>
            </a:r>
            <a:r>
              <a:rPr lang="en-US" sz="2600" dirty="0">
                <a:latin typeface="Libre Franklin" pitchFamily="2" charset="77"/>
                <a:cs typeface="Times New Roman" panose="02020603050405020304" pitchFamily="18" charset="0"/>
                <a:sym typeface="Wingdings" pitchFamily="2" charset="2"/>
              </a:rPr>
              <a:t>) -&gt; dt= </a:t>
            </a:r>
            <a:r>
              <a:rPr lang="en-US" sz="2600" b="1" i="1" dirty="0" err="1">
                <a:latin typeface="Libre Franklin" pitchFamily="2" charset="77"/>
                <a:cs typeface="Times New Roman" panose="02020603050405020304" pitchFamily="18" charset="0"/>
                <a:sym typeface="Wingdings" pitchFamily="2" charset="2"/>
              </a:rPr>
              <a:t>dR</a:t>
            </a:r>
            <a:r>
              <a:rPr lang="en-US" sz="2600" b="1" i="1" dirty="0">
                <a:latin typeface="Libre Franklin" pitchFamily="2" charset="77"/>
                <a:cs typeface="Times New Roman" panose="02020603050405020304" pitchFamily="18" charset="0"/>
                <a:sym typeface="Wingdings" pitchFamily="2" charset="2"/>
              </a:rPr>
              <a:t>⦁ n/V⦁ n</a:t>
            </a:r>
            <a:endParaRPr lang="en-US" sz="2600" b="1" i="1" dirty="0">
              <a:latin typeface="Libre Franklin" pitchFamily="2" charset="77"/>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209148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542A3-F43F-B84A-8677-0D8C4E05D44B}"/>
              </a:ext>
            </a:extLst>
          </p:cNvPr>
          <p:cNvSpPr>
            <a:spLocks noGrp="1"/>
          </p:cNvSpPr>
          <p:nvPr>
            <p:ph type="title"/>
          </p:nvPr>
        </p:nvSpPr>
        <p:spPr>
          <a:xfrm>
            <a:off x="484445" y="-2199"/>
            <a:ext cx="10515600" cy="1325563"/>
          </a:xfrm>
        </p:spPr>
        <p:txBody>
          <a:bodyPr>
            <a:noAutofit/>
          </a:bodyPr>
          <a:lstStyle/>
          <a:p>
            <a:pPr algn="ctr"/>
            <a:r>
              <a:rPr lang="en-US" sz="4000" b="1" dirty="0">
                <a:latin typeface="Libre Franklin" pitchFamily="2" charset="77"/>
              </a:rPr>
              <a:t>Case-study example</a:t>
            </a:r>
          </a:p>
        </p:txBody>
      </p:sp>
      <p:pic>
        <p:nvPicPr>
          <p:cNvPr id="5" name="Picture 4">
            <a:extLst>
              <a:ext uri="{FF2B5EF4-FFF2-40B4-BE49-F238E27FC236}">
                <a16:creationId xmlns:a16="http://schemas.microsoft.com/office/drawing/2014/main" id="{1E5EE4E9-9603-2C40-BC61-F67A27A88778}"/>
              </a:ext>
            </a:extLst>
          </p:cNvPr>
          <p:cNvPicPr>
            <a:picLocks noChangeAspect="1"/>
          </p:cNvPicPr>
          <p:nvPr/>
        </p:nvPicPr>
        <p:blipFill rotWithShape="1">
          <a:blip r:embed="rId2"/>
          <a:srcRect t="5278" r="52917"/>
          <a:stretch/>
        </p:blipFill>
        <p:spPr>
          <a:xfrm>
            <a:off x="9292285" y="1066801"/>
            <a:ext cx="2899716" cy="5694769"/>
          </a:xfrm>
          <a:prstGeom prst="rect">
            <a:avLst/>
          </a:prstGeom>
        </p:spPr>
      </p:pic>
      <p:sp>
        <p:nvSpPr>
          <p:cNvPr id="6" name="Rectangle 5">
            <a:extLst>
              <a:ext uri="{FF2B5EF4-FFF2-40B4-BE49-F238E27FC236}">
                <a16:creationId xmlns:a16="http://schemas.microsoft.com/office/drawing/2014/main" id="{39CCC64C-F4DE-6F46-A2B7-E962EA7F6786}"/>
              </a:ext>
            </a:extLst>
          </p:cNvPr>
          <p:cNvSpPr/>
          <p:nvPr/>
        </p:nvSpPr>
        <p:spPr>
          <a:xfrm>
            <a:off x="9407555" y="2150021"/>
            <a:ext cx="246359" cy="5158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7" name="TextBox 6">
            <a:extLst>
              <a:ext uri="{FF2B5EF4-FFF2-40B4-BE49-F238E27FC236}">
                <a16:creationId xmlns:a16="http://schemas.microsoft.com/office/drawing/2014/main" id="{60D38BE7-B8F2-D740-8C93-9B0F60F77263}"/>
              </a:ext>
            </a:extLst>
          </p:cNvPr>
          <p:cNvSpPr txBox="1"/>
          <p:nvPr/>
        </p:nvSpPr>
        <p:spPr>
          <a:xfrm rot="16200000">
            <a:off x="9156928" y="2172358"/>
            <a:ext cx="619529" cy="318100"/>
          </a:xfrm>
          <a:prstGeom prst="rect">
            <a:avLst/>
          </a:prstGeom>
          <a:noFill/>
        </p:spPr>
        <p:txBody>
          <a:bodyPr wrap="none" rtlCol="0">
            <a:spAutoFit/>
          </a:bodyPr>
          <a:lstStyle/>
          <a:p>
            <a:r>
              <a:rPr lang="en-US" sz="1467" dirty="0">
                <a:solidFill>
                  <a:srgbClr val="000000"/>
                </a:solidFill>
              </a:rPr>
              <a:t>Y-GSE</a:t>
            </a:r>
          </a:p>
        </p:txBody>
      </p:sp>
      <p:sp>
        <p:nvSpPr>
          <p:cNvPr id="8" name="Rectangle 7">
            <a:extLst>
              <a:ext uri="{FF2B5EF4-FFF2-40B4-BE49-F238E27FC236}">
                <a16:creationId xmlns:a16="http://schemas.microsoft.com/office/drawing/2014/main" id="{F7EF0BAF-E36E-EF4A-AB2A-005FD6F0B533}"/>
              </a:ext>
            </a:extLst>
          </p:cNvPr>
          <p:cNvSpPr/>
          <p:nvPr/>
        </p:nvSpPr>
        <p:spPr>
          <a:xfrm rot="5400000">
            <a:off x="10876870" y="6380483"/>
            <a:ext cx="246359" cy="5158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b="1" dirty="0"/>
          </a:p>
        </p:txBody>
      </p:sp>
      <p:sp>
        <p:nvSpPr>
          <p:cNvPr id="9" name="TextBox 8">
            <a:extLst>
              <a:ext uri="{FF2B5EF4-FFF2-40B4-BE49-F238E27FC236}">
                <a16:creationId xmlns:a16="http://schemas.microsoft.com/office/drawing/2014/main" id="{3547A49D-0875-B94A-BF92-09E797569B55}"/>
              </a:ext>
            </a:extLst>
          </p:cNvPr>
          <p:cNvSpPr txBox="1"/>
          <p:nvPr/>
        </p:nvSpPr>
        <p:spPr>
          <a:xfrm>
            <a:off x="10584122" y="3739778"/>
            <a:ext cx="831852" cy="318100"/>
          </a:xfrm>
          <a:prstGeom prst="rect">
            <a:avLst/>
          </a:prstGeom>
          <a:noFill/>
        </p:spPr>
        <p:txBody>
          <a:bodyPr wrap="square" rtlCol="0">
            <a:spAutoFit/>
          </a:bodyPr>
          <a:lstStyle/>
          <a:p>
            <a:r>
              <a:rPr lang="en-US" sz="1467" dirty="0">
                <a:solidFill>
                  <a:srgbClr val="000000"/>
                </a:solidFill>
              </a:rPr>
              <a:t>X-GSE</a:t>
            </a:r>
          </a:p>
        </p:txBody>
      </p:sp>
      <p:sp>
        <p:nvSpPr>
          <p:cNvPr id="12" name="Rectangle 11">
            <a:extLst>
              <a:ext uri="{FF2B5EF4-FFF2-40B4-BE49-F238E27FC236}">
                <a16:creationId xmlns:a16="http://schemas.microsoft.com/office/drawing/2014/main" id="{8739148A-C682-A448-AF6F-675824075B07}"/>
              </a:ext>
            </a:extLst>
          </p:cNvPr>
          <p:cNvSpPr/>
          <p:nvPr/>
        </p:nvSpPr>
        <p:spPr>
          <a:xfrm>
            <a:off x="9428178" y="5039155"/>
            <a:ext cx="246359" cy="51581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200"/>
          </a:p>
        </p:txBody>
      </p:sp>
      <p:sp>
        <p:nvSpPr>
          <p:cNvPr id="13" name="TextBox 12">
            <a:extLst>
              <a:ext uri="{FF2B5EF4-FFF2-40B4-BE49-F238E27FC236}">
                <a16:creationId xmlns:a16="http://schemas.microsoft.com/office/drawing/2014/main" id="{347069B6-578D-2B45-9BB2-4F0FE089D56F}"/>
              </a:ext>
            </a:extLst>
          </p:cNvPr>
          <p:cNvSpPr txBox="1"/>
          <p:nvPr/>
        </p:nvSpPr>
        <p:spPr>
          <a:xfrm rot="16200000">
            <a:off x="9188635" y="4985336"/>
            <a:ext cx="622991" cy="318100"/>
          </a:xfrm>
          <a:prstGeom prst="rect">
            <a:avLst/>
          </a:prstGeom>
          <a:noFill/>
        </p:spPr>
        <p:txBody>
          <a:bodyPr wrap="none" rtlCol="0">
            <a:spAutoFit/>
          </a:bodyPr>
          <a:lstStyle/>
          <a:p>
            <a:r>
              <a:rPr lang="en-US" sz="1467" dirty="0">
                <a:solidFill>
                  <a:srgbClr val="000000"/>
                </a:solidFill>
              </a:rPr>
              <a:t>Z-GSE</a:t>
            </a:r>
          </a:p>
        </p:txBody>
      </p:sp>
      <p:sp>
        <p:nvSpPr>
          <p:cNvPr id="15" name="TextBox 14">
            <a:extLst>
              <a:ext uri="{FF2B5EF4-FFF2-40B4-BE49-F238E27FC236}">
                <a16:creationId xmlns:a16="http://schemas.microsoft.com/office/drawing/2014/main" id="{95EAE0FB-1FA2-D241-BB2B-9EAC27BC581E}"/>
              </a:ext>
            </a:extLst>
          </p:cNvPr>
          <p:cNvSpPr txBox="1"/>
          <p:nvPr/>
        </p:nvSpPr>
        <p:spPr>
          <a:xfrm>
            <a:off x="10584121" y="6515211"/>
            <a:ext cx="831852" cy="318100"/>
          </a:xfrm>
          <a:prstGeom prst="rect">
            <a:avLst/>
          </a:prstGeom>
          <a:noFill/>
        </p:spPr>
        <p:txBody>
          <a:bodyPr wrap="square" rtlCol="0">
            <a:spAutoFit/>
          </a:bodyPr>
          <a:lstStyle/>
          <a:p>
            <a:r>
              <a:rPr lang="en-US" sz="1467" dirty="0">
                <a:solidFill>
                  <a:srgbClr val="000000"/>
                </a:solidFill>
              </a:rPr>
              <a:t>X-GSE</a:t>
            </a:r>
          </a:p>
        </p:txBody>
      </p:sp>
      <p:sp>
        <p:nvSpPr>
          <p:cNvPr id="16" name="TextBox 15">
            <a:extLst>
              <a:ext uri="{FF2B5EF4-FFF2-40B4-BE49-F238E27FC236}">
                <a16:creationId xmlns:a16="http://schemas.microsoft.com/office/drawing/2014/main" id="{1CEEF875-9370-584A-AB05-52847E6D06B7}"/>
              </a:ext>
            </a:extLst>
          </p:cNvPr>
          <p:cNvSpPr txBox="1"/>
          <p:nvPr/>
        </p:nvSpPr>
        <p:spPr>
          <a:xfrm>
            <a:off x="4775201" y="2150021"/>
            <a:ext cx="184731" cy="584775"/>
          </a:xfrm>
          <a:prstGeom prst="rect">
            <a:avLst/>
          </a:prstGeom>
          <a:noFill/>
        </p:spPr>
        <p:txBody>
          <a:bodyPr wrap="none" rtlCol="0">
            <a:spAutoFit/>
          </a:bodyPr>
          <a:lstStyle/>
          <a:p>
            <a:endParaRPr lang="en-US" sz="3200" dirty="0"/>
          </a:p>
        </p:txBody>
      </p:sp>
      <p:sp>
        <p:nvSpPr>
          <p:cNvPr id="17" name="TextBox 16">
            <a:extLst>
              <a:ext uri="{FF2B5EF4-FFF2-40B4-BE49-F238E27FC236}">
                <a16:creationId xmlns:a16="http://schemas.microsoft.com/office/drawing/2014/main" id="{87D56246-10DF-194C-9550-41202A74CC76}"/>
              </a:ext>
            </a:extLst>
          </p:cNvPr>
          <p:cNvSpPr txBox="1"/>
          <p:nvPr/>
        </p:nvSpPr>
        <p:spPr>
          <a:xfrm>
            <a:off x="9755174" y="1311478"/>
            <a:ext cx="1521379" cy="584775"/>
          </a:xfrm>
          <a:prstGeom prst="rect">
            <a:avLst/>
          </a:prstGeom>
          <a:noFill/>
        </p:spPr>
        <p:txBody>
          <a:bodyPr wrap="none" rtlCol="0">
            <a:spAutoFit/>
          </a:bodyPr>
          <a:lstStyle/>
          <a:p>
            <a:r>
              <a:rPr lang="en-US" sz="3200" b="1" dirty="0"/>
              <a:t>Artemis</a:t>
            </a:r>
          </a:p>
        </p:txBody>
      </p:sp>
      <p:sp>
        <p:nvSpPr>
          <p:cNvPr id="18" name="TextBox 17">
            <a:extLst>
              <a:ext uri="{FF2B5EF4-FFF2-40B4-BE49-F238E27FC236}">
                <a16:creationId xmlns:a16="http://schemas.microsoft.com/office/drawing/2014/main" id="{CEC923A2-D6B1-2648-AF09-36A4DA44BFBB}"/>
              </a:ext>
            </a:extLst>
          </p:cNvPr>
          <p:cNvSpPr txBox="1"/>
          <p:nvPr/>
        </p:nvSpPr>
        <p:spPr>
          <a:xfrm>
            <a:off x="11186961" y="2331410"/>
            <a:ext cx="1096775" cy="584775"/>
          </a:xfrm>
          <a:prstGeom prst="rect">
            <a:avLst/>
          </a:prstGeom>
          <a:noFill/>
        </p:spPr>
        <p:txBody>
          <a:bodyPr wrap="none" rtlCol="0">
            <a:spAutoFit/>
          </a:bodyPr>
          <a:lstStyle/>
          <a:p>
            <a:r>
              <a:rPr lang="en-US" sz="3200" b="1" dirty="0"/>
              <a:t>MMS</a:t>
            </a:r>
          </a:p>
        </p:txBody>
      </p:sp>
      <p:pic>
        <p:nvPicPr>
          <p:cNvPr id="19" name="Picture 18">
            <a:extLst>
              <a:ext uri="{FF2B5EF4-FFF2-40B4-BE49-F238E27FC236}">
                <a16:creationId xmlns:a16="http://schemas.microsoft.com/office/drawing/2014/main" id="{B73F20D3-1995-3F43-B246-4A3D49D80F4D}"/>
              </a:ext>
            </a:extLst>
          </p:cNvPr>
          <p:cNvPicPr>
            <a:picLocks noChangeAspect="1"/>
          </p:cNvPicPr>
          <p:nvPr/>
        </p:nvPicPr>
        <p:blipFill>
          <a:blip r:embed="rId3"/>
          <a:stretch>
            <a:fillRect/>
          </a:stretch>
        </p:blipFill>
        <p:spPr>
          <a:xfrm>
            <a:off x="-135446" y="1323365"/>
            <a:ext cx="7386017" cy="5578143"/>
          </a:xfrm>
          <a:prstGeom prst="rect">
            <a:avLst/>
          </a:prstGeom>
        </p:spPr>
      </p:pic>
      <p:cxnSp>
        <p:nvCxnSpPr>
          <p:cNvPr id="22" name="Straight Connector 21">
            <a:extLst>
              <a:ext uri="{FF2B5EF4-FFF2-40B4-BE49-F238E27FC236}">
                <a16:creationId xmlns:a16="http://schemas.microsoft.com/office/drawing/2014/main" id="{9B8CD74E-E86E-2246-B7D3-EE8F7173B1AB}"/>
              </a:ext>
            </a:extLst>
          </p:cNvPr>
          <p:cNvCxnSpPr>
            <a:cxnSpLocks/>
          </p:cNvCxnSpPr>
          <p:nvPr/>
        </p:nvCxnSpPr>
        <p:spPr>
          <a:xfrm>
            <a:off x="3263152" y="3523130"/>
            <a:ext cx="0" cy="2662517"/>
          </a:xfrm>
          <a:prstGeom prst="line">
            <a:avLst/>
          </a:prstGeom>
          <a:ln w="92075">
            <a:solidFill>
              <a:srgbClr val="FFC000">
                <a:alpha val="20000"/>
              </a:srgb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3335561-E8F8-264F-A10D-8B0AD1328503}"/>
              </a:ext>
            </a:extLst>
          </p:cNvPr>
          <p:cNvCxnSpPr>
            <a:cxnSpLocks/>
          </p:cNvCxnSpPr>
          <p:nvPr/>
        </p:nvCxnSpPr>
        <p:spPr>
          <a:xfrm>
            <a:off x="3654612" y="1792033"/>
            <a:ext cx="0" cy="1078752"/>
          </a:xfrm>
          <a:prstGeom prst="line">
            <a:avLst/>
          </a:prstGeom>
          <a:ln w="92075">
            <a:solidFill>
              <a:srgbClr val="FFC000">
                <a:alpha val="20000"/>
              </a:srgb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6E17297F-334B-4641-9C75-062B59AFFEE3}"/>
              </a:ext>
            </a:extLst>
          </p:cNvPr>
          <p:cNvSpPr txBox="1"/>
          <p:nvPr/>
        </p:nvSpPr>
        <p:spPr>
          <a:xfrm>
            <a:off x="7490572" y="2939558"/>
            <a:ext cx="1950342" cy="2062103"/>
          </a:xfrm>
          <a:prstGeom prst="rect">
            <a:avLst/>
          </a:prstGeom>
          <a:noFill/>
        </p:spPr>
        <p:txBody>
          <a:bodyPr wrap="none" rtlCol="0">
            <a:spAutoFit/>
          </a:bodyPr>
          <a:lstStyle/>
          <a:p>
            <a:r>
              <a:rPr lang="en-US" sz="3200" dirty="0"/>
              <a:t>ΔX ~ 53 Re</a:t>
            </a:r>
          </a:p>
          <a:p>
            <a:r>
              <a:rPr lang="en-US" sz="3200" dirty="0"/>
              <a:t>ΔY ~9    Re</a:t>
            </a:r>
          </a:p>
          <a:p>
            <a:r>
              <a:rPr lang="en-US" sz="3200" dirty="0"/>
              <a:t>ΔZ ~0.5 Re</a:t>
            </a:r>
          </a:p>
          <a:p>
            <a:endParaRPr lang="en-US" sz="3200" dirty="0"/>
          </a:p>
        </p:txBody>
      </p:sp>
      <p:sp>
        <p:nvSpPr>
          <p:cNvPr id="3" name="Rectangle 2">
            <a:extLst>
              <a:ext uri="{FF2B5EF4-FFF2-40B4-BE49-F238E27FC236}">
                <a16:creationId xmlns:a16="http://schemas.microsoft.com/office/drawing/2014/main" id="{9BEDADF8-F2FE-A546-8D53-B9EEDC7ED0B6}"/>
              </a:ext>
            </a:extLst>
          </p:cNvPr>
          <p:cNvSpPr/>
          <p:nvPr/>
        </p:nvSpPr>
        <p:spPr>
          <a:xfrm>
            <a:off x="3721399" y="6532176"/>
            <a:ext cx="3113353" cy="369332"/>
          </a:xfrm>
          <a:prstGeom prst="rect">
            <a:avLst/>
          </a:prstGeom>
        </p:spPr>
        <p:txBody>
          <a:bodyPr wrap="none">
            <a:spAutoFit/>
          </a:bodyPr>
          <a:lstStyle/>
          <a:p>
            <a:r>
              <a:rPr lang="en-US" b="1" i="1" dirty="0"/>
              <a:t>Holland+, 2022, in preparation</a:t>
            </a:r>
          </a:p>
        </p:txBody>
      </p:sp>
    </p:spTree>
    <p:extLst>
      <p:ext uri="{BB962C8B-B14F-4D97-AF65-F5344CB8AC3E}">
        <p14:creationId xmlns:p14="http://schemas.microsoft.com/office/powerpoint/2010/main" val="1149823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46F4667-7A4C-6E43-BE9F-0730DA1FC3C2}"/>
              </a:ext>
            </a:extLst>
          </p:cNvPr>
          <p:cNvSpPr>
            <a:spLocks noGrp="1"/>
          </p:cNvSpPr>
          <p:nvPr>
            <p:ph idx="1"/>
          </p:nvPr>
        </p:nvSpPr>
        <p:spPr>
          <a:xfrm>
            <a:off x="261256" y="1342207"/>
            <a:ext cx="3814355" cy="4351339"/>
          </a:xfrm>
        </p:spPr>
        <p:txBody>
          <a:bodyPr>
            <a:normAutofit/>
          </a:bodyPr>
          <a:lstStyle/>
          <a:p>
            <a:r>
              <a:rPr lang="en-US" sz="2400" dirty="0">
                <a:latin typeface="Libre Franklin" pitchFamily="2" charset="77"/>
                <a:cs typeface="Times New Roman" panose="02020603050405020304" pitchFamily="18" charset="0"/>
              </a:rPr>
              <a:t>Linear cross correlation coefficients (CC) and mutual information (MM) plotted against lag times.</a:t>
            </a:r>
          </a:p>
          <a:p>
            <a:endParaRPr lang="en-US" sz="2400" dirty="0">
              <a:latin typeface="Libre Franklin" pitchFamily="2" charset="77"/>
              <a:cs typeface="Times New Roman" panose="02020603050405020304" pitchFamily="18" charset="0"/>
            </a:endParaRPr>
          </a:p>
          <a:p>
            <a:r>
              <a:rPr lang="en-US" sz="2400" dirty="0">
                <a:latin typeface="Libre Franklin" pitchFamily="2" charset="77"/>
                <a:cs typeface="Times New Roman" panose="02020603050405020304" pitchFamily="18" charset="0"/>
              </a:rPr>
              <a:t>Both MI and CC peak at about 24 min.</a:t>
            </a:r>
            <a:endParaRPr lang="en-US" sz="2400" dirty="0"/>
          </a:p>
        </p:txBody>
      </p:sp>
      <p:grpSp>
        <p:nvGrpSpPr>
          <p:cNvPr id="4" name="Group 3">
            <a:extLst>
              <a:ext uri="{FF2B5EF4-FFF2-40B4-BE49-F238E27FC236}">
                <a16:creationId xmlns:a16="http://schemas.microsoft.com/office/drawing/2014/main" id="{E80C7BC4-A79A-5248-8ADC-1562FFE73C5B}"/>
              </a:ext>
            </a:extLst>
          </p:cNvPr>
          <p:cNvGrpSpPr/>
          <p:nvPr/>
        </p:nvGrpSpPr>
        <p:grpSpPr>
          <a:xfrm>
            <a:off x="4202897" y="867883"/>
            <a:ext cx="7989104" cy="6034046"/>
            <a:chOff x="3100086" y="2387457"/>
            <a:chExt cx="5991828" cy="4525534"/>
          </a:xfrm>
        </p:grpSpPr>
        <p:pic>
          <p:nvPicPr>
            <p:cNvPr id="5" name="Content Placeholder 4">
              <a:extLst>
                <a:ext uri="{FF2B5EF4-FFF2-40B4-BE49-F238E27FC236}">
                  <a16:creationId xmlns:a16="http://schemas.microsoft.com/office/drawing/2014/main" id="{95ED567A-2EE0-194C-9A23-6A6A417FEF13}"/>
                </a:ext>
              </a:extLst>
            </p:cNvPr>
            <p:cNvPicPr>
              <a:picLocks noChangeAspect="1"/>
            </p:cNvPicPr>
            <p:nvPr/>
          </p:nvPicPr>
          <p:blipFill>
            <a:blip r:embed="rId3"/>
            <a:stretch>
              <a:fillRect/>
            </a:stretch>
          </p:blipFill>
          <p:spPr>
            <a:xfrm>
              <a:off x="3100086" y="2387457"/>
              <a:ext cx="5991828" cy="4492588"/>
            </a:xfrm>
            <a:prstGeom prst="rect">
              <a:avLst/>
            </a:prstGeom>
          </p:spPr>
        </p:pic>
        <p:cxnSp>
          <p:nvCxnSpPr>
            <p:cNvPr id="6" name="Straight Connector 5">
              <a:extLst>
                <a:ext uri="{FF2B5EF4-FFF2-40B4-BE49-F238E27FC236}">
                  <a16:creationId xmlns:a16="http://schemas.microsoft.com/office/drawing/2014/main" id="{216F3684-B339-B240-8A2E-8FF3CB59E854}"/>
                </a:ext>
              </a:extLst>
            </p:cNvPr>
            <p:cNvCxnSpPr/>
            <p:nvPr/>
          </p:nvCxnSpPr>
          <p:spPr>
            <a:xfrm>
              <a:off x="6764593" y="2743200"/>
              <a:ext cx="0" cy="3657600"/>
            </a:xfrm>
            <a:prstGeom prst="line">
              <a:avLst/>
            </a:prstGeom>
            <a:ln w="3175">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0316B40-B8C3-9B49-A9DD-A96F72FFB09F}"/>
                </a:ext>
              </a:extLst>
            </p:cNvPr>
            <p:cNvSpPr txBox="1"/>
            <p:nvPr/>
          </p:nvSpPr>
          <p:spPr>
            <a:xfrm>
              <a:off x="7175447" y="6474410"/>
              <a:ext cx="1535805" cy="438581"/>
            </a:xfrm>
            <a:prstGeom prst="rect">
              <a:avLst/>
            </a:prstGeom>
            <a:noFill/>
          </p:spPr>
          <p:txBody>
            <a:bodyPr wrap="none" rtlCol="0">
              <a:spAutoFit/>
            </a:bodyPr>
            <a:lstStyle/>
            <a:p>
              <a:r>
                <a:rPr lang="en-US" sz="3200" dirty="0"/>
                <a:t>24 minutes</a:t>
              </a:r>
            </a:p>
          </p:txBody>
        </p:sp>
        <p:cxnSp>
          <p:nvCxnSpPr>
            <p:cNvPr id="8" name="Straight Arrow Connector 7">
              <a:extLst>
                <a:ext uri="{FF2B5EF4-FFF2-40B4-BE49-F238E27FC236}">
                  <a16:creationId xmlns:a16="http://schemas.microsoft.com/office/drawing/2014/main" id="{7834AE1C-7016-DF4C-8172-ED3401D12BFC}"/>
                </a:ext>
              </a:extLst>
            </p:cNvPr>
            <p:cNvCxnSpPr>
              <a:cxnSpLocks/>
              <a:stCxn id="7" idx="1"/>
            </p:cNvCxnSpPr>
            <p:nvPr/>
          </p:nvCxnSpPr>
          <p:spPr>
            <a:xfrm flipH="1" flipV="1">
              <a:off x="6764593" y="6400800"/>
              <a:ext cx="410855" cy="292900"/>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sp>
        <p:nvSpPr>
          <p:cNvPr id="2" name="Rectangle 1">
            <a:extLst>
              <a:ext uri="{FF2B5EF4-FFF2-40B4-BE49-F238E27FC236}">
                <a16:creationId xmlns:a16="http://schemas.microsoft.com/office/drawing/2014/main" id="{6DA43B2E-E93D-434E-B535-63C6E59DD8E7}"/>
              </a:ext>
            </a:extLst>
          </p:cNvPr>
          <p:cNvSpPr/>
          <p:nvPr/>
        </p:nvSpPr>
        <p:spPr>
          <a:xfrm>
            <a:off x="4539323" y="6488668"/>
            <a:ext cx="3113353" cy="369332"/>
          </a:xfrm>
          <a:prstGeom prst="rect">
            <a:avLst/>
          </a:prstGeom>
        </p:spPr>
        <p:txBody>
          <a:bodyPr wrap="none">
            <a:spAutoFit/>
          </a:bodyPr>
          <a:lstStyle/>
          <a:p>
            <a:r>
              <a:rPr lang="en-US" b="1" i="1" dirty="0"/>
              <a:t>Holland+, 2022, in preparation</a:t>
            </a:r>
          </a:p>
        </p:txBody>
      </p:sp>
    </p:spTree>
    <p:extLst>
      <p:ext uri="{BB962C8B-B14F-4D97-AF65-F5344CB8AC3E}">
        <p14:creationId xmlns:p14="http://schemas.microsoft.com/office/powerpoint/2010/main" val="1339056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743A07-1DA3-AA47-8C67-9BA25A304241}"/>
              </a:ext>
            </a:extLst>
          </p:cNvPr>
          <p:cNvSpPr>
            <a:spLocks noGrp="1"/>
          </p:cNvSpPr>
          <p:nvPr>
            <p:ph idx="1"/>
          </p:nvPr>
        </p:nvSpPr>
        <p:spPr>
          <a:xfrm>
            <a:off x="315687" y="1977980"/>
            <a:ext cx="2819400" cy="4351339"/>
          </a:xfrm>
        </p:spPr>
        <p:txBody>
          <a:bodyPr>
            <a:normAutofit fontScale="92500" lnSpcReduction="10000"/>
          </a:bodyPr>
          <a:lstStyle/>
          <a:p>
            <a:endParaRPr lang="en-US" sz="2667" dirty="0">
              <a:latin typeface="Libre Franklin" pitchFamily="2" charset="77"/>
              <a:cs typeface="Times New Roman" panose="02020603050405020304" pitchFamily="18" charset="0"/>
            </a:endParaRPr>
          </a:p>
          <a:p>
            <a:r>
              <a:rPr lang="en-US" sz="2600" dirty="0">
                <a:latin typeface="Libre Franklin" pitchFamily="2" charset="77"/>
                <a:cs typeface="Times New Roman" panose="02020603050405020304" pitchFamily="18" charset="0"/>
              </a:rPr>
              <a:t>MVAB gives lag time of 15 min.</a:t>
            </a:r>
          </a:p>
          <a:p>
            <a:pPr marL="0" indent="0">
              <a:buNone/>
            </a:pPr>
            <a:endParaRPr lang="en-US" sz="2600" dirty="0">
              <a:latin typeface="Libre Franklin" pitchFamily="2" charset="77"/>
              <a:cs typeface="Times New Roman" panose="02020603050405020304" pitchFamily="18" charset="0"/>
            </a:endParaRPr>
          </a:p>
          <a:p>
            <a:pPr marL="0" indent="0">
              <a:buNone/>
            </a:pPr>
            <a:r>
              <a:rPr lang="en-US" sz="2600" dirty="0">
                <a:latin typeface="Libre Franklin" pitchFamily="2" charset="77"/>
                <a:cs typeface="Times New Roman" panose="02020603050405020304" pitchFamily="18" charset="0"/>
              </a:rPr>
              <a:t>=&gt; </a:t>
            </a:r>
          </a:p>
          <a:p>
            <a:pPr marL="0" indent="0">
              <a:buNone/>
            </a:pPr>
            <a:endParaRPr lang="en-US" sz="2600" dirty="0">
              <a:latin typeface="Libre Franklin" pitchFamily="2" charset="77"/>
              <a:cs typeface="Times New Roman" panose="02020603050405020304" pitchFamily="18" charset="0"/>
            </a:endParaRPr>
          </a:p>
          <a:p>
            <a:pPr marL="0" indent="0">
              <a:buNone/>
            </a:pPr>
            <a:r>
              <a:rPr lang="en-US" sz="2600" dirty="0">
                <a:latin typeface="Libre Franklin" pitchFamily="2" charset="77"/>
                <a:cs typeface="Times New Roman" panose="02020603050405020304" pitchFamily="18" charset="0"/>
              </a:rPr>
              <a:t>9 min discrepancy between information travel time and SW propagation time.</a:t>
            </a:r>
            <a:endParaRPr lang="en-US" sz="2600" dirty="0"/>
          </a:p>
          <a:p>
            <a:endParaRPr lang="en-US" dirty="0"/>
          </a:p>
        </p:txBody>
      </p:sp>
      <p:grpSp>
        <p:nvGrpSpPr>
          <p:cNvPr id="4" name="Group 3">
            <a:extLst>
              <a:ext uri="{FF2B5EF4-FFF2-40B4-BE49-F238E27FC236}">
                <a16:creationId xmlns:a16="http://schemas.microsoft.com/office/drawing/2014/main" id="{952EC09D-A7D3-7F41-B843-252F7CAF61FC}"/>
              </a:ext>
            </a:extLst>
          </p:cNvPr>
          <p:cNvGrpSpPr/>
          <p:nvPr/>
        </p:nvGrpSpPr>
        <p:grpSpPr>
          <a:xfrm>
            <a:off x="4224976" y="222032"/>
            <a:ext cx="7967024" cy="6635968"/>
            <a:chOff x="360218" y="2494539"/>
            <a:chExt cx="4776530" cy="3952010"/>
          </a:xfrm>
        </p:grpSpPr>
        <p:pic>
          <p:nvPicPr>
            <p:cNvPr id="5" name="Picture 4">
              <a:extLst>
                <a:ext uri="{FF2B5EF4-FFF2-40B4-BE49-F238E27FC236}">
                  <a16:creationId xmlns:a16="http://schemas.microsoft.com/office/drawing/2014/main" id="{500AA0A3-D124-6D4A-AE81-F69F32FA5D92}"/>
                </a:ext>
              </a:extLst>
            </p:cNvPr>
            <p:cNvPicPr>
              <a:picLocks noChangeAspect="1"/>
            </p:cNvPicPr>
            <p:nvPr/>
          </p:nvPicPr>
          <p:blipFill>
            <a:blip r:embed="rId2"/>
            <a:stretch>
              <a:fillRect/>
            </a:stretch>
          </p:blipFill>
          <p:spPr>
            <a:xfrm>
              <a:off x="360218" y="2494539"/>
              <a:ext cx="4776530" cy="3952010"/>
            </a:xfrm>
            <a:prstGeom prst="rect">
              <a:avLst/>
            </a:prstGeom>
          </p:spPr>
        </p:pic>
        <p:sp>
          <p:nvSpPr>
            <p:cNvPr id="6" name="TextBox 5">
              <a:extLst>
                <a:ext uri="{FF2B5EF4-FFF2-40B4-BE49-F238E27FC236}">
                  <a16:creationId xmlns:a16="http://schemas.microsoft.com/office/drawing/2014/main" id="{6B31E4CA-9D28-FA41-8C25-09DE80249274}"/>
                </a:ext>
              </a:extLst>
            </p:cNvPr>
            <p:cNvSpPr txBox="1"/>
            <p:nvPr/>
          </p:nvSpPr>
          <p:spPr>
            <a:xfrm>
              <a:off x="3584219" y="4718641"/>
              <a:ext cx="1227697" cy="641531"/>
            </a:xfrm>
            <a:prstGeom prst="rect">
              <a:avLst/>
            </a:prstGeom>
            <a:noFill/>
          </p:spPr>
          <p:txBody>
            <a:bodyPr wrap="none" rtlCol="0">
              <a:spAutoFit/>
            </a:bodyPr>
            <a:lstStyle/>
            <a:p>
              <a:pPr algn="ctr"/>
              <a:r>
                <a:rPr lang="en-US" sz="3200" dirty="0"/>
                <a:t>MVA:</a:t>
              </a:r>
            </a:p>
            <a:p>
              <a:pPr algn="ctr"/>
              <a:r>
                <a:rPr lang="en-US" sz="3200" dirty="0"/>
                <a:t>15 minutes</a:t>
              </a:r>
            </a:p>
          </p:txBody>
        </p:sp>
        <p:cxnSp>
          <p:nvCxnSpPr>
            <p:cNvPr id="7" name="Straight Arrow Connector 6">
              <a:extLst>
                <a:ext uri="{FF2B5EF4-FFF2-40B4-BE49-F238E27FC236}">
                  <a16:creationId xmlns:a16="http://schemas.microsoft.com/office/drawing/2014/main" id="{5370DA27-F8A5-AE4D-A5DD-1BD665319573}"/>
                </a:ext>
              </a:extLst>
            </p:cNvPr>
            <p:cNvCxnSpPr>
              <a:cxnSpLocks/>
              <a:stCxn id="6" idx="1"/>
            </p:cNvCxnSpPr>
            <p:nvPr/>
          </p:nvCxnSpPr>
          <p:spPr>
            <a:xfrm flipH="1" flipV="1">
              <a:off x="2748483" y="3998013"/>
              <a:ext cx="835736" cy="1041394"/>
            </a:xfrm>
            <a:prstGeom prst="straightConnector1">
              <a:avLst/>
            </a:prstGeom>
            <a:ln>
              <a:solidFill>
                <a:schemeClr val="accent2"/>
              </a:solidFill>
              <a:tailEnd type="triangle"/>
            </a:ln>
          </p:spPr>
          <p:style>
            <a:lnRef idx="2">
              <a:schemeClr val="accent1"/>
            </a:lnRef>
            <a:fillRef idx="0">
              <a:schemeClr val="accent1"/>
            </a:fillRef>
            <a:effectRef idx="1">
              <a:schemeClr val="accent1"/>
            </a:effectRef>
            <a:fontRef idx="minor">
              <a:schemeClr val="tx1"/>
            </a:fontRef>
          </p:style>
        </p:cxnSp>
      </p:grpSp>
      <p:sp>
        <p:nvSpPr>
          <p:cNvPr id="8" name="Rectangle 7">
            <a:extLst>
              <a:ext uri="{FF2B5EF4-FFF2-40B4-BE49-F238E27FC236}">
                <a16:creationId xmlns:a16="http://schemas.microsoft.com/office/drawing/2014/main" id="{B703BA12-1DAB-AE43-AE9F-4D6BB85B0234}"/>
              </a:ext>
            </a:extLst>
          </p:cNvPr>
          <p:cNvSpPr/>
          <p:nvPr/>
        </p:nvSpPr>
        <p:spPr>
          <a:xfrm>
            <a:off x="4539323" y="6488668"/>
            <a:ext cx="3113353" cy="369332"/>
          </a:xfrm>
          <a:prstGeom prst="rect">
            <a:avLst/>
          </a:prstGeom>
        </p:spPr>
        <p:txBody>
          <a:bodyPr wrap="none">
            <a:spAutoFit/>
          </a:bodyPr>
          <a:lstStyle/>
          <a:p>
            <a:r>
              <a:rPr lang="en-US" b="1" i="1" dirty="0"/>
              <a:t>Holland+, 2022, in preparation</a:t>
            </a:r>
          </a:p>
        </p:txBody>
      </p:sp>
    </p:spTree>
    <p:extLst>
      <p:ext uri="{BB962C8B-B14F-4D97-AF65-F5344CB8AC3E}">
        <p14:creationId xmlns:p14="http://schemas.microsoft.com/office/powerpoint/2010/main" val="11127761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6338</TotalTime>
  <Words>2724</Words>
  <Application>Microsoft Macintosh PowerPoint</Application>
  <PresentationFormat>Widescreen</PresentationFormat>
  <Paragraphs>253</Paragraphs>
  <Slides>29</Slides>
  <Notes>14</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Calibri</vt:lpstr>
      <vt:lpstr>Calibri Light</vt:lpstr>
      <vt:lpstr>Cambria Math</vt:lpstr>
      <vt:lpstr>Libre Franklin</vt:lpstr>
      <vt:lpstr>Symbol</vt:lpstr>
      <vt:lpstr>Times New Roman</vt:lpstr>
      <vt:lpstr>Wingdings</vt:lpstr>
      <vt:lpstr>Office Theme</vt:lpstr>
      <vt:lpstr>Information Theory and Machine Learning Applications to Solar Wind (SW) and SW-Magnetosphere Interactions  </vt:lpstr>
      <vt:lpstr> Motivation</vt:lpstr>
      <vt:lpstr>Example of effects of the IMF structure: Substorm triggering by strongly radial, northward IMF</vt:lpstr>
      <vt:lpstr>Background </vt:lpstr>
      <vt:lpstr>A) Information theory  analysis of solar wind (SW)  structures as they moved from Lunar orbit toward Earth’s bow shock</vt:lpstr>
      <vt:lpstr>Methodology</vt:lpstr>
      <vt:lpstr>Case-study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MHD simulations: </vt:lpstr>
      <vt:lpstr>Takeaway Message</vt:lpstr>
      <vt:lpstr>Motivation</vt:lpstr>
      <vt:lpstr>Additional Methodology:</vt:lpstr>
      <vt:lpstr>PowerPoint Presentation</vt:lpstr>
      <vt:lpstr>PowerPoint Presentation</vt:lpstr>
      <vt:lpstr>Takeaway message:</vt:lpstr>
      <vt:lpstr>Takeaway message:</vt:lpstr>
      <vt:lpstr>Takeaway message:</vt:lpstr>
      <vt:lpstr>Summary for A &amp; B</vt:lpstr>
      <vt:lpstr>New Neural Network for Kp Forecasting</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xuanyema xuanyema</dc:creator>
  <cp:lastModifiedBy>Nykyri, Heidi K.</cp:lastModifiedBy>
  <cp:revision>43</cp:revision>
  <dcterms:created xsi:type="dcterms:W3CDTF">2022-03-15T19:38:30Z</dcterms:created>
  <dcterms:modified xsi:type="dcterms:W3CDTF">2022-03-22T19:36:15Z</dcterms:modified>
</cp:coreProperties>
</file>