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Helvetica Neue" panose="02000503000000020004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8ep0LIW3s5Tzxx0MArSkwOrbq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valluri@alaska.edu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10" Type="http://schemas.openxmlformats.org/officeDocument/2006/relationships/image" Target="../media/image4.png"/><Relationship Id="rId4" Type="http://schemas.openxmlformats.org/officeDocument/2006/relationships/image" Target="../media/image15.gif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10" Type="http://schemas.openxmlformats.org/officeDocument/2006/relationships/image" Target="../media/image4.png"/><Relationship Id="rId4" Type="http://schemas.openxmlformats.org/officeDocument/2006/relationships/image" Target="../media/image20.jp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776148" y="1269038"/>
            <a:ext cx="106397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ANN-based three-dimensional Ionospheric model: present state, challenges and future directions</a:t>
            </a:r>
            <a:endParaRPr sz="36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4765842" y="6289603"/>
            <a:ext cx="26697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Email: svalluri@alaska.edu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776148" y="2948324"/>
            <a:ext cx="8432245" cy="326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V. Sai Gowtam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1,2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S. Tulasi Ram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Hyunju Connor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Amy Keesee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aseline="30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Geophysical Institute, University of Alaska Fairbanks, USA.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Indian Institute of Geomagnetism (IIG), India.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University of New Hampshire, USA.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Acknowledgements: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UCAR/CDAAC-Radio Occultation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GIRO-Ground based Digisonde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Madrigal-Cornell University: ISR data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Omniweb: Kp-index and F10.7 flux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MAGICIAN team</a:t>
            </a:r>
            <a:endParaRPr/>
          </a:p>
        </p:txBody>
      </p:sp>
      <p:pic>
        <p:nvPicPr>
          <p:cNvPr id="92" name="Google Shape;92;p1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10600" y="291356"/>
            <a:ext cx="2512734" cy="74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321" y="323564"/>
            <a:ext cx="2655226" cy="568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355" y="-196736"/>
            <a:ext cx="2038350" cy="144383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3698333" y="6368450"/>
            <a:ext cx="5074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  <p:sp>
        <p:nvSpPr>
          <p:cNvPr id="96" name="Google Shape;96;p1"/>
          <p:cNvSpPr txBox="1"/>
          <p:nvPr/>
        </p:nvSpPr>
        <p:spPr>
          <a:xfrm>
            <a:off x="856956" y="4793751"/>
            <a:ext cx="18473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98" name="Google Shape;98;p1"/>
          <p:cNvSpPr txBox="1"/>
          <p:nvPr/>
        </p:nvSpPr>
        <p:spPr>
          <a:xfrm>
            <a:off x="6286500" y="4834684"/>
            <a:ext cx="31908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svalluri@alaska.edu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9" name="Google Shape;99;p1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0" name="Google Shape;100;p1" descr="A picture containing text, cloc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10"/>
          <p:cNvPicPr preferRelativeResize="0"/>
          <p:nvPr/>
        </p:nvPicPr>
        <p:blipFill rotWithShape="1">
          <a:blip r:embed="rId3">
            <a:alphaModFix/>
          </a:blip>
          <a:srcRect l="1633" t="1576" r="5799" b="2703"/>
          <a:stretch/>
        </p:blipFill>
        <p:spPr>
          <a:xfrm>
            <a:off x="979715" y="1688845"/>
            <a:ext cx="5113176" cy="3965511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pic>
        <p:nvPicPr>
          <p:cNvPr id="285" name="Google Shape;285;p10"/>
          <p:cNvPicPr preferRelativeResize="0"/>
          <p:nvPr/>
        </p:nvPicPr>
        <p:blipFill rotWithShape="1">
          <a:blip r:embed="rId4">
            <a:alphaModFix/>
          </a:blip>
          <a:srcRect l="2929" r="2687" b="4347"/>
          <a:stretch/>
        </p:blipFill>
        <p:spPr>
          <a:xfrm>
            <a:off x="6708711" y="293914"/>
            <a:ext cx="4861249" cy="492656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286" name="Google Shape;286;p10"/>
          <p:cNvSpPr txBox="1"/>
          <p:nvPr/>
        </p:nvSpPr>
        <p:spPr>
          <a:xfrm>
            <a:off x="6708711" y="5325069"/>
            <a:ext cx="492634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linear regression between normalized targets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outputs during the training, validation and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</a:t>
            </a:r>
            <a:endParaRPr/>
          </a:p>
        </p:txBody>
      </p:sp>
      <p:sp>
        <p:nvSpPr>
          <p:cNvPr id="287" name="Google Shape;287;p10"/>
          <p:cNvSpPr txBox="1"/>
          <p:nvPr/>
        </p:nvSpPr>
        <p:spPr>
          <a:xfrm>
            <a:off x="1051550" y="5765549"/>
            <a:ext cx="514942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 of the network during learning process</a:t>
            </a:r>
            <a:endParaRPr/>
          </a:p>
        </p:txBody>
      </p:sp>
      <p:sp>
        <p:nvSpPr>
          <p:cNvPr id="288" name="Google Shape;288;p10"/>
          <p:cNvSpPr txBox="1"/>
          <p:nvPr/>
        </p:nvSpPr>
        <p:spPr>
          <a:xfrm>
            <a:off x="979715" y="293914"/>
            <a:ext cx="481740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Training –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70%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Validation –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15%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Testing –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15%</a:t>
            </a:r>
            <a:endParaRPr/>
          </a:p>
        </p:txBody>
      </p:sp>
      <p:sp>
        <p:nvSpPr>
          <p:cNvPr id="289" name="Google Shape;28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290" name="Google Shape;2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 descr="A close up of a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 descr="A picture containing text, clock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p10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94" name="Google Shape;294;p10"/>
          <p:cNvSpPr txBox="1"/>
          <p:nvPr/>
        </p:nvSpPr>
        <p:spPr>
          <a:xfrm>
            <a:off x="3698333" y="6368450"/>
            <a:ext cx="50255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214949" cy="56257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p11"/>
          <p:cNvCxnSpPr/>
          <p:nvPr/>
        </p:nvCxnSpPr>
        <p:spPr>
          <a:xfrm>
            <a:off x="620025" y="3352795"/>
            <a:ext cx="3203038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1" name="Google Shape;301;p11"/>
          <p:cNvSpPr txBox="1"/>
          <p:nvPr/>
        </p:nvSpPr>
        <p:spPr>
          <a:xfrm>
            <a:off x="4289606" y="659390"/>
            <a:ext cx="699967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Topside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scale height derived by fitting the </a:t>
            </a:r>
            <a:r>
              <a:rPr lang="en-US" sz="20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α -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Chapman equation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hmF2 to hmF2 + 200km – to find unknown ‘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2000" b="1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</a:t>
            </a:r>
            <a:endParaRPr/>
          </a:p>
        </p:txBody>
      </p:sp>
      <p:sp>
        <p:nvSpPr>
          <p:cNvPr id="302" name="Google Shape;302;p11"/>
          <p:cNvSpPr txBox="1"/>
          <p:nvPr/>
        </p:nvSpPr>
        <p:spPr>
          <a:xfrm>
            <a:off x="4370783" y="1338570"/>
            <a:ext cx="4288482" cy="83099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N(h) = N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exp. [0.5(1 – z – e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-z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z = (h-h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)/H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303" name="Google Shape;303;p11"/>
          <p:cNvSpPr txBox="1"/>
          <p:nvPr/>
        </p:nvSpPr>
        <p:spPr>
          <a:xfrm>
            <a:off x="4289606" y="2107625"/>
            <a:ext cx="47619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Regenerating profile from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hmF2 to 1000 km</a:t>
            </a:r>
            <a:endParaRPr/>
          </a:p>
        </p:txBody>
      </p:sp>
      <p:sp>
        <p:nvSpPr>
          <p:cNvPr id="304" name="Google Shape;304;p11"/>
          <p:cNvSpPr txBox="1"/>
          <p:nvPr/>
        </p:nvSpPr>
        <p:spPr>
          <a:xfrm>
            <a:off x="4289606" y="2520047"/>
            <a:ext cx="660430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Bottomside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electron density is derived by fitting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IRI equation </a:t>
            </a:r>
            <a:endParaRPr/>
          </a:p>
        </p:txBody>
      </p:sp>
      <p:sp>
        <p:nvSpPr>
          <p:cNvPr id="305" name="Google Shape;305;p11"/>
          <p:cNvSpPr txBox="1"/>
          <p:nvPr/>
        </p:nvSpPr>
        <p:spPr>
          <a:xfrm>
            <a:off x="4346802" y="2908783"/>
            <a:ext cx="4336444" cy="11387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IRI-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equation: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N(h) = N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exp. [(-X</a:t>
            </a:r>
            <a:r>
              <a:rPr lang="en-US" sz="24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B1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)/cosh(X)])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X = (h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-h)/B</a:t>
            </a:r>
            <a:r>
              <a:rPr lang="en-US" sz="24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</p:txBody>
      </p:sp>
      <p:sp>
        <p:nvSpPr>
          <p:cNvPr id="306" name="Google Shape;306;p11"/>
          <p:cNvSpPr txBox="1"/>
          <p:nvPr/>
        </p:nvSpPr>
        <p:spPr>
          <a:xfrm>
            <a:off x="8791352" y="3385699"/>
            <a:ext cx="28218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Thickness parameter – B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Shape parameter – B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307" name="Google Shape;307;p11"/>
          <p:cNvSpPr txBox="1"/>
          <p:nvPr/>
        </p:nvSpPr>
        <p:spPr>
          <a:xfrm>
            <a:off x="1851757" y="1510405"/>
            <a:ext cx="106443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Topside</a:t>
            </a:r>
            <a:endParaRPr/>
          </a:p>
        </p:txBody>
      </p:sp>
      <p:sp>
        <p:nvSpPr>
          <p:cNvPr id="308" name="Google Shape;308;p11"/>
          <p:cNvSpPr txBox="1"/>
          <p:nvPr/>
        </p:nvSpPr>
        <p:spPr>
          <a:xfrm>
            <a:off x="1870415" y="4011729"/>
            <a:ext cx="12906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Bottomside</a:t>
            </a:r>
            <a:endParaRPr/>
          </a:p>
        </p:txBody>
      </p:sp>
      <p:sp>
        <p:nvSpPr>
          <p:cNvPr id="309" name="Google Shape;309;p11"/>
          <p:cNvSpPr txBox="1"/>
          <p:nvPr/>
        </p:nvSpPr>
        <p:spPr>
          <a:xfrm>
            <a:off x="4777487" y="72161"/>
            <a:ext cx="20361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 – 3D</a:t>
            </a:r>
            <a:endParaRPr/>
          </a:p>
        </p:txBody>
      </p:sp>
      <p:sp>
        <p:nvSpPr>
          <p:cNvPr id="310" name="Google Shape;310;p11"/>
          <p:cNvSpPr txBox="1"/>
          <p:nvPr/>
        </p:nvSpPr>
        <p:spPr>
          <a:xfrm>
            <a:off x="4346802" y="4495252"/>
            <a:ext cx="450225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Regenerating profile from </a:t>
            </a: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70 km to hmF2</a:t>
            </a:r>
            <a:endParaRPr/>
          </a:p>
        </p:txBody>
      </p:sp>
      <p:sp>
        <p:nvSpPr>
          <p:cNvPr id="311" name="Google Shape;311;p11"/>
          <p:cNvSpPr txBox="1"/>
          <p:nvPr/>
        </p:nvSpPr>
        <p:spPr>
          <a:xfrm>
            <a:off x="4346802" y="4112919"/>
            <a:ext cx="502105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2000" baseline="-25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= hmf2 – h(NmF2*0.24) or (hmF2 – 150 km)</a:t>
            </a:r>
            <a:endParaRPr/>
          </a:p>
        </p:txBody>
      </p:sp>
      <p:sp>
        <p:nvSpPr>
          <p:cNvPr id="312" name="Google Shape;312;p11"/>
          <p:cNvSpPr txBox="1"/>
          <p:nvPr/>
        </p:nvSpPr>
        <p:spPr>
          <a:xfrm>
            <a:off x="4889225" y="5024682"/>
            <a:ext cx="615424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 – 3D outputs: </a:t>
            </a:r>
            <a:r>
              <a:rPr lang="en-US" sz="24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 profile; NmF2; hmF2;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			TEC; B0; B1; Hs</a:t>
            </a:r>
            <a:endParaRPr/>
          </a:p>
        </p:txBody>
      </p:sp>
      <p:sp>
        <p:nvSpPr>
          <p:cNvPr id="313" name="Google Shape;313;p11"/>
          <p:cNvSpPr/>
          <p:nvPr/>
        </p:nvSpPr>
        <p:spPr>
          <a:xfrm>
            <a:off x="179155" y="5625755"/>
            <a:ext cx="46673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 density profile from 70 km to 1000 km</a:t>
            </a:r>
            <a:endParaRPr/>
          </a:p>
        </p:txBody>
      </p:sp>
      <p:sp>
        <p:nvSpPr>
          <p:cNvPr id="314" name="Google Shape;314;p11"/>
          <p:cNvSpPr txBox="1"/>
          <p:nvPr/>
        </p:nvSpPr>
        <p:spPr>
          <a:xfrm>
            <a:off x="2559961" y="478660"/>
            <a:ext cx="1202129" cy="5232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            </a:t>
            </a:r>
            <a:r>
              <a:rPr lang="en-US" sz="1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----</a:t>
            </a:r>
            <a:endParaRPr/>
          </a:p>
        </p:txBody>
      </p:sp>
      <p:cxnSp>
        <p:nvCxnSpPr>
          <p:cNvPr id="315" name="Google Shape;315;p11"/>
          <p:cNvCxnSpPr/>
          <p:nvPr/>
        </p:nvCxnSpPr>
        <p:spPr>
          <a:xfrm>
            <a:off x="3310605" y="625166"/>
            <a:ext cx="233483" cy="0"/>
          </a:xfrm>
          <a:prstGeom prst="straightConnector1">
            <a:avLst/>
          </a:prstGeom>
          <a:noFill/>
          <a:ln w="19050" cap="flat" cmpd="sng">
            <a:solidFill>
              <a:srgbClr val="8DA9DB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16" name="Google Shape;316;p11"/>
          <p:cNvSpPr txBox="1"/>
          <p:nvPr/>
        </p:nvSpPr>
        <p:spPr>
          <a:xfrm>
            <a:off x="8790038" y="1574806"/>
            <a:ext cx="277601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[Hargreaves, 1978;1992]</a:t>
            </a:r>
            <a:endParaRPr/>
          </a:p>
        </p:txBody>
      </p:sp>
      <p:sp>
        <p:nvSpPr>
          <p:cNvPr id="317" name="Google Shape;317;p11"/>
          <p:cNvSpPr txBox="1"/>
          <p:nvPr/>
        </p:nvSpPr>
        <p:spPr>
          <a:xfrm>
            <a:off x="8815099" y="2927605"/>
            <a:ext cx="222990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[Bilitza et al., 2014]</a:t>
            </a:r>
            <a:endParaRPr/>
          </a:p>
        </p:txBody>
      </p:sp>
      <p:sp>
        <p:nvSpPr>
          <p:cNvPr id="318" name="Google Shape;31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19" name="Google Shape;31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1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1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2" name="Google Shape;322;p11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3" name="Google Shape;323;p11"/>
          <p:cNvSpPr txBox="1"/>
          <p:nvPr/>
        </p:nvSpPr>
        <p:spPr>
          <a:xfrm>
            <a:off x="3698333" y="6368450"/>
            <a:ext cx="49849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12"/>
          <p:cNvGrpSpPr/>
          <p:nvPr/>
        </p:nvGrpSpPr>
        <p:grpSpPr>
          <a:xfrm>
            <a:off x="567307" y="-91923"/>
            <a:ext cx="11057385" cy="3563205"/>
            <a:chOff x="2880288" y="421793"/>
            <a:chExt cx="11057385" cy="3563205"/>
          </a:xfrm>
        </p:grpSpPr>
        <p:pic>
          <p:nvPicPr>
            <p:cNvPr id="329" name="Google Shape;329;p1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80288" y="822692"/>
              <a:ext cx="4190663" cy="2767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13649" y="822692"/>
              <a:ext cx="4190663" cy="27674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331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44617" y="821903"/>
              <a:ext cx="4193056" cy="2768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12"/>
            <p:cNvSpPr txBox="1"/>
            <p:nvPr/>
          </p:nvSpPr>
          <p:spPr>
            <a:xfrm>
              <a:off x="3971821" y="421793"/>
              <a:ext cx="1889255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March Equinox</a:t>
              </a:r>
              <a:endParaRPr/>
            </a:p>
          </p:txBody>
        </p:sp>
        <p:sp>
          <p:nvSpPr>
            <p:cNvPr id="333" name="Google Shape;333;p12"/>
            <p:cNvSpPr txBox="1"/>
            <p:nvPr/>
          </p:nvSpPr>
          <p:spPr>
            <a:xfrm>
              <a:off x="10882715" y="421793"/>
              <a:ext cx="229526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December Solstice</a:t>
              </a: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7576560" y="422188"/>
              <a:ext cx="1640319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June Solstice</a:t>
              </a:r>
              <a:endParaRPr/>
            </a:p>
          </p:txBody>
        </p:sp>
        <p:sp>
          <p:nvSpPr>
            <p:cNvPr id="335" name="Google Shape;335;p12"/>
            <p:cNvSpPr txBox="1"/>
            <p:nvPr/>
          </p:nvSpPr>
          <p:spPr>
            <a:xfrm>
              <a:off x="4197666" y="3584888"/>
              <a:ext cx="8422628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Temporal evolution of Equatorial Ionization Anomaly (EIA)</a:t>
              </a:r>
              <a:endParaRPr/>
            </a:p>
          </p:txBody>
        </p:sp>
      </p:grpSp>
      <p:grpSp>
        <p:nvGrpSpPr>
          <p:cNvPr id="336" name="Google Shape;336;p12"/>
          <p:cNvGrpSpPr/>
          <p:nvPr/>
        </p:nvGrpSpPr>
        <p:grpSpPr>
          <a:xfrm>
            <a:off x="683439" y="3471282"/>
            <a:ext cx="10825119" cy="2557077"/>
            <a:chOff x="487873" y="3771134"/>
            <a:chExt cx="11078460" cy="2758451"/>
          </a:xfrm>
        </p:grpSpPr>
        <p:sp>
          <p:nvSpPr>
            <p:cNvPr id="337" name="Google Shape;337;p12"/>
            <p:cNvSpPr txBox="1"/>
            <p:nvPr/>
          </p:nvSpPr>
          <p:spPr>
            <a:xfrm>
              <a:off x="4912428" y="4621686"/>
              <a:ext cx="2250424" cy="7078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Spatial variation of 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NmF2</a:t>
              </a:r>
              <a:r>
                <a:rPr lang="en-US" sz="20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 and </a:t>
              </a:r>
              <a:r>
                <a:rPr lang="en-US" sz="2000" b="1">
                  <a:solidFill>
                    <a:srgbClr val="00B0F0"/>
                  </a:solidFill>
                  <a:latin typeface="Calibri"/>
                  <a:ea typeface="Calibri"/>
                  <a:cs typeface="Calibri"/>
                  <a:sym typeface="Calibri"/>
                </a:rPr>
                <a:t>hmF2</a:t>
              </a:r>
              <a:endParaRPr/>
            </a:p>
          </p:txBody>
        </p:sp>
        <p:pic>
          <p:nvPicPr>
            <p:cNvPr id="338" name="Google Shape;338;p1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89250" y="3771134"/>
              <a:ext cx="4177083" cy="27584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12"/>
            <p:cNvSpPr/>
            <p:nvPr/>
          </p:nvSpPr>
          <p:spPr>
            <a:xfrm>
              <a:off x="6733309" y="5172117"/>
              <a:ext cx="655941" cy="3777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2"/>
            <p:cNvSpPr/>
            <p:nvPr/>
          </p:nvSpPr>
          <p:spPr>
            <a:xfrm rot="10800000">
              <a:off x="4664957" y="5172116"/>
              <a:ext cx="655941" cy="3777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1" name="Google Shape;341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87873" y="3771134"/>
              <a:ext cx="4177083" cy="27584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2" name="Google Shape;342;p12"/>
          <p:cNvSpPr txBox="1"/>
          <p:nvPr/>
        </p:nvSpPr>
        <p:spPr>
          <a:xfrm>
            <a:off x="5143423" y="3731288"/>
            <a:ext cx="18069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ANNIM-3D</a:t>
            </a:r>
            <a:endParaRPr/>
          </a:p>
        </p:txBody>
      </p:sp>
      <p:sp>
        <p:nvSpPr>
          <p:cNvPr id="343" name="Google Shape;343;p12"/>
          <p:cNvSpPr txBox="1"/>
          <p:nvPr/>
        </p:nvSpPr>
        <p:spPr>
          <a:xfrm>
            <a:off x="3648918" y="3662347"/>
            <a:ext cx="3848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endParaRPr/>
          </a:p>
        </p:txBody>
      </p:sp>
      <p:sp>
        <p:nvSpPr>
          <p:cNvPr id="344" name="Google Shape;344;p12"/>
          <p:cNvSpPr txBox="1"/>
          <p:nvPr/>
        </p:nvSpPr>
        <p:spPr>
          <a:xfrm>
            <a:off x="10400153" y="3658992"/>
            <a:ext cx="38486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endParaRPr/>
          </a:p>
        </p:txBody>
      </p:sp>
      <p:sp>
        <p:nvSpPr>
          <p:cNvPr id="345" name="Google Shape;34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pic>
        <p:nvPicPr>
          <p:cNvPr id="346" name="Google Shape;346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2" descr="A close up of a sig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2" descr="A picture containing text, cloc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9" name="Google Shape;349;p12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50" name="Google Shape;350;p12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3"/>
          <p:cNvSpPr txBox="1"/>
          <p:nvPr/>
        </p:nvSpPr>
        <p:spPr>
          <a:xfrm>
            <a:off x="3802152" y="111866"/>
            <a:ext cx="8238816" cy="830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Comparison with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Jicamarca ISR data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(11.95</a:t>
            </a:r>
            <a:r>
              <a:rPr lang="en-US" sz="24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 76.87</a:t>
            </a:r>
            <a:r>
              <a:rPr lang="en-US" sz="2400" b="1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W) satellite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in-situ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measurements from </a:t>
            </a: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ROCSAT, SWARM, and CHAMP</a:t>
            </a:r>
            <a:endParaRPr/>
          </a:p>
        </p:txBody>
      </p:sp>
      <p:pic>
        <p:nvPicPr>
          <p:cNvPr id="356" name="Google Shape;35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6858" y="982895"/>
            <a:ext cx="8089967" cy="5007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7" name="Google Shape;357;p13"/>
          <p:cNvGrpSpPr/>
          <p:nvPr/>
        </p:nvGrpSpPr>
        <p:grpSpPr>
          <a:xfrm>
            <a:off x="285753" y="80381"/>
            <a:ext cx="3305125" cy="5967851"/>
            <a:chOff x="526169" y="607891"/>
            <a:chExt cx="3100950" cy="6277013"/>
          </a:xfrm>
        </p:grpSpPr>
        <p:pic>
          <p:nvPicPr>
            <p:cNvPr id="358" name="Google Shape;358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71185" y="3537528"/>
              <a:ext cx="2655934" cy="31495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3"/>
            <p:cNvPicPr preferRelativeResize="0"/>
            <p:nvPr/>
          </p:nvPicPr>
          <p:blipFill rotWithShape="1">
            <a:blip r:embed="rId5">
              <a:alphaModFix/>
            </a:blip>
            <a:srcRect b="14407"/>
            <a:stretch/>
          </p:blipFill>
          <p:spPr>
            <a:xfrm>
              <a:off x="526169" y="607891"/>
              <a:ext cx="3089397" cy="29296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0" name="Google Shape;360;p13"/>
            <p:cNvPicPr preferRelativeResize="0"/>
            <p:nvPr/>
          </p:nvPicPr>
          <p:blipFill rotWithShape="1">
            <a:blip r:embed="rId6">
              <a:alphaModFix/>
            </a:blip>
            <a:srcRect t="85979"/>
            <a:stretch/>
          </p:blipFill>
          <p:spPr>
            <a:xfrm>
              <a:off x="547451" y="6382440"/>
              <a:ext cx="3079668" cy="5024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1" name="Google Shape;361;p13"/>
            <p:cNvPicPr preferRelativeResize="0"/>
            <p:nvPr/>
          </p:nvPicPr>
          <p:blipFill rotWithShape="1">
            <a:blip r:embed="rId7">
              <a:alphaModFix/>
            </a:blip>
            <a:srcRect r="82471" b="14407"/>
            <a:stretch/>
          </p:blipFill>
          <p:spPr>
            <a:xfrm>
              <a:off x="526169" y="3500693"/>
              <a:ext cx="537822" cy="290945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2" name="Google Shape;362;p13"/>
          <p:cNvSpPr txBox="1"/>
          <p:nvPr/>
        </p:nvSpPr>
        <p:spPr>
          <a:xfrm>
            <a:off x="1009677" y="251305"/>
            <a:ext cx="11199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– 15 LT</a:t>
            </a:r>
            <a:endParaRPr/>
          </a:p>
        </p:txBody>
      </p:sp>
      <p:sp>
        <p:nvSpPr>
          <p:cNvPr id="363" name="Google Shape;363;p13"/>
          <p:cNvSpPr txBox="1"/>
          <p:nvPr/>
        </p:nvSpPr>
        <p:spPr>
          <a:xfrm>
            <a:off x="2888826" y="473541"/>
            <a:ext cx="59182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∆</a:t>
            </a:r>
            <a:r>
              <a:rPr lang="en-US" sz="1800" b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Ne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3"/>
          <p:cNvSpPr txBox="1"/>
          <p:nvPr/>
        </p:nvSpPr>
        <p:spPr>
          <a:xfrm>
            <a:off x="1039647" y="527365"/>
            <a:ext cx="122501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ISR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ANNIM-3D</a:t>
            </a:r>
            <a:endParaRPr/>
          </a:p>
        </p:txBody>
      </p:sp>
      <p:sp>
        <p:nvSpPr>
          <p:cNvPr id="365" name="Google Shape;365;p13"/>
          <p:cNvSpPr txBox="1"/>
          <p:nvPr/>
        </p:nvSpPr>
        <p:spPr>
          <a:xfrm>
            <a:off x="892818" y="3263622"/>
            <a:ext cx="11199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– 18 LT</a:t>
            </a:r>
            <a:endParaRPr/>
          </a:p>
        </p:txBody>
      </p:sp>
      <p:cxnSp>
        <p:nvCxnSpPr>
          <p:cNvPr id="366" name="Google Shape;366;p13"/>
          <p:cNvCxnSpPr/>
          <p:nvPr/>
        </p:nvCxnSpPr>
        <p:spPr>
          <a:xfrm rot="10800000">
            <a:off x="2159872" y="175491"/>
            <a:ext cx="0" cy="5395025"/>
          </a:xfrm>
          <a:prstGeom prst="straightConnector1">
            <a:avLst/>
          </a:prstGeom>
          <a:noFill/>
          <a:ln w="15875" cap="flat" cmpd="sng">
            <a:solidFill>
              <a:srgbClr val="AEABAB">
                <a:alpha val="96862"/>
              </a:srgb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367" name="Google Shape;367;p13"/>
          <p:cNvCxnSpPr/>
          <p:nvPr/>
        </p:nvCxnSpPr>
        <p:spPr>
          <a:xfrm rot="10800000">
            <a:off x="2829507" y="176919"/>
            <a:ext cx="0" cy="5393597"/>
          </a:xfrm>
          <a:prstGeom prst="straightConnector1">
            <a:avLst/>
          </a:prstGeom>
          <a:noFill/>
          <a:ln w="15875" cap="flat" cmpd="sng">
            <a:solidFill>
              <a:schemeClr val="dk1">
                <a:alpha val="96862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368" name="Google Shape;368;p13"/>
          <p:cNvSpPr txBox="1"/>
          <p:nvPr/>
        </p:nvSpPr>
        <p:spPr>
          <a:xfrm>
            <a:off x="7418286" y="5711952"/>
            <a:ext cx="161614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 ± 1 hour</a:t>
            </a:r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pic>
        <p:nvPicPr>
          <p:cNvPr id="370" name="Google Shape;370;p13" descr="A close up of a sig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3" descr="A picture containing text, cloc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3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" name="Google Shape;374;p13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pic>
        <p:nvPicPr>
          <p:cNvPr id="380" name="Google Shape;38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4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14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4" descr="Details are in the caption following the imag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597" y="865416"/>
            <a:ext cx="10787933" cy="492761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4"/>
          <p:cNvSpPr txBox="1"/>
          <p:nvPr/>
        </p:nvSpPr>
        <p:spPr>
          <a:xfrm>
            <a:off x="490888" y="267128"/>
            <a:ext cx="529657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ANNIM-3D performance at different solar flux values:</a:t>
            </a:r>
            <a:endParaRPr/>
          </a:p>
        </p:txBody>
      </p:sp>
      <p:cxnSp>
        <p:nvCxnSpPr>
          <p:cNvPr id="385" name="Google Shape;385;p14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6" name="Google Shape;386;p14"/>
          <p:cNvSpPr txBox="1"/>
          <p:nvPr/>
        </p:nvSpPr>
        <p:spPr>
          <a:xfrm>
            <a:off x="3698333" y="6368450"/>
            <a:ext cx="5000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15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r="48559" b="37522"/>
          <a:stretch/>
        </p:blipFill>
        <p:spPr>
          <a:xfrm>
            <a:off x="352442" y="894898"/>
            <a:ext cx="5381608" cy="4284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5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t="61894" r="48559"/>
          <a:stretch/>
        </p:blipFill>
        <p:spPr>
          <a:xfrm>
            <a:off x="6533466" y="1945105"/>
            <a:ext cx="5381608" cy="261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5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t="93637" r="48559"/>
          <a:stretch/>
        </p:blipFill>
        <p:spPr>
          <a:xfrm>
            <a:off x="352442" y="5179594"/>
            <a:ext cx="5381608" cy="43634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15"/>
          <p:cNvSpPr txBox="1"/>
          <p:nvPr/>
        </p:nvSpPr>
        <p:spPr>
          <a:xfrm>
            <a:off x="545129" y="185824"/>
            <a:ext cx="722306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ANNIM-3D during disturbed space weather periods-F2 layer peak density:</a:t>
            </a:r>
            <a:endParaRPr/>
          </a:p>
        </p:txBody>
      </p:sp>
      <p:sp>
        <p:nvSpPr>
          <p:cNvPr id="395" name="Google Shape;395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pic>
        <p:nvPicPr>
          <p:cNvPr id="396" name="Google Shape;39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15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15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9" name="Google Shape;399;p15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0" name="Google Shape;400;p15"/>
          <p:cNvSpPr txBox="1"/>
          <p:nvPr/>
        </p:nvSpPr>
        <p:spPr>
          <a:xfrm>
            <a:off x="3698333" y="6368450"/>
            <a:ext cx="505025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16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l="51350" b="37570"/>
          <a:stretch/>
        </p:blipFill>
        <p:spPr>
          <a:xfrm>
            <a:off x="472156" y="896920"/>
            <a:ext cx="5089642" cy="4281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6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l="51350" t="62290"/>
          <a:stretch/>
        </p:blipFill>
        <p:spPr>
          <a:xfrm>
            <a:off x="6389571" y="2135923"/>
            <a:ext cx="5089642" cy="258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6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l="51350" t="93212"/>
          <a:stretch/>
        </p:blipFill>
        <p:spPr>
          <a:xfrm>
            <a:off x="472156" y="5173578"/>
            <a:ext cx="5089642" cy="46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6"/>
          <p:cNvSpPr txBox="1"/>
          <p:nvPr/>
        </p:nvSpPr>
        <p:spPr>
          <a:xfrm>
            <a:off x="545129" y="185824"/>
            <a:ext cx="820679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ANNIM-3D during disturbed space weather periods- Height of F2 layer peak density:</a:t>
            </a:r>
            <a:endParaRPr/>
          </a:p>
        </p:txBody>
      </p:sp>
      <p:sp>
        <p:nvSpPr>
          <p:cNvPr id="409" name="Google Shape;40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pic>
        <p:nvPicPr>
          <p:cNvPr id="410" name="Google Shape;4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16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16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3" name="Google Shape;413;p16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14" name="Google Shape;414;p16"/>
          <p:cNvSpPr txBox="1"/>
          <p:nvPr/>
        </p:nvSpPr>
        <p:spPr>
          <a:xfrm>
            <a:off x="3698333" y="6368450"/>
            <a:ext cx="5053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17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7389" y="748446"/>
            <a:ext cx="9843073" cy="5504688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7"/>
          <p:cNvSpPr txBox="1"/>
          <p:nvPr/>
        </p:nvSpPr>
        <p:spPr>
          <a:xfrm>
            <a:off x="213420" y="2045552"/>
            <a:ext cx="1757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Varying Kp-Index</a:t>
            </a:r>
            <a:endParaRPr/>
          </a:p>
        </p:txBody>
      </p:sp>
      <p:sp>
        <p:nvSpPr>
          <p:cNvPr id="421" name="Google Shape;421;p17"/>
          <p:cNvSpPr txBox="1"/>
          <p:nvPr/>
        </p:nvSpPr>
        <p:spPr>
          <a:xfrm>
            <a:off x="76203" y="4258451"/>
            <a:ext cx="18949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 Kp-Index</a:t>
            </a:r>
            <a:endParaRPr/>
          </a:p>
        </p:txBody>
      </p:sp>
      <p:sp>
        <p:nvSpPr>
          <p:cNvPr id="422" name="Google Shape;422;p17"/>
          <p:cNvSpPr txBox="1"/>
          <p:nvPr/>
        </p:nvSpPr>
        <p:spPr>
          <a:xfrm>
            <a:off x="490888" y="189053"/>
            <a:ext cx="74044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Controlled simulations with constant and varying Kp-index: CIR event 2009 </a:t>
            </a:r>
            <a:endParaRPr/>
          </a:p>
        </p:txBody>
      </p:sp>
      <p:sp>
        <p:nvSpPr>
          <p:cNvPr id="423" name="Google Shape;42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424" name="Google Shape;424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7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7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7" name="Google Shape;427;p17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28" name="Google Shape;428;p17"/>
          <p:cNvSpPr txBox="1"/>
          <p:nvPr/>
        </p:nvSpPr>
        <p:spPr>
          <a:xfrm>
            <a:off x="3698333" y="6368450"/>
            <a:ext cx="5000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8"/>
          <p:cNvSpPr txBox="1"/>
          <p:nvPr/>
        </p:nvSpPr>
        <p:spPr>
          <a:xfrm>
            <a:off x="213420" y="2045552"/>
            <a:ext cx="17577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Varying Kp-Index</a:t>
            </a:r>
            <a:endParaRPr/>
          </a:p>
        </p:txBody>
      </p:sp>
      <p:sp>
        <p:nvSpPr>
          <p:cNvPr id="434" name="Google Shape;434;p18"/>
          <p:cNvSpPr txBox="1"/>
          <p:nvPr/>
        </p:nvSpPr>
        <p:spPr>
          <a:xfrm>
            <a:off x="76203" y="4258451"/>
            <a:ext cx="18949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Constant Kp-Index</a:t>
            </a:r>
            <a:endParaRPr/>
          </a:p>
        </p:txBody>
      </p:sp>
      <p:pic>
        <p:nvPicPr>
          <p:cNvPr id="435" name="Google Shape;435;p18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722" y="609732"/>
            <a:ext cx="10030858" cy="550521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8"/>
          <p:cNvSpPr/>
          <p:nvPr/>
        </p:nvSpPr>
        <p:spPr>
          <a:xfrm rot="-5400000">
            <a:off x="3371981" y="6089934"/>
            <a:ext cx="445008" cy="1504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8"/>
          <p:cNvSpPr/>
          <p:nvPr/>
        </p:nvSpPr>
        <p:spPr>
          <a:xfrm rot="-5400000">
            <a:off x="4096366" y="6089934"/>
            <a:ext cx="445008" cy="1504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8"/>
          <p:cNvSpPr/>
          <p:nvPr/>
        </p:nvSpPr>
        <p:spPr>
          <a:xfrm rot="-5400000">
            <a:off x="6204607" y="6081234"/>
            <a:ext cx="445008" cy="15049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pic>
        <p:nvPicPr>
          <p:cNvPr id="440" name="Google Shape;44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18"/>
          <p:cNvSpPr txBox="1"/>
          <p:nvPr/>
        </p:nvSpPr>
        <p:spPr>
          <a:xfrm>
            <a:off x="490888" y="189053"/>
            <a:ext cx="73515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Controlled simulations with constant and varying Kp-index: CIR event 2009 </a:t>
            </a:r>
            <a:endParaRPr/>
          </a:p>
        </p:txBody>
      </p:sp>
      <p:pic>
        <p:nvPicPr>
          <p:cNvPr id="442" name="Google Shape;442;p18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8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8"/>
          <p:cNvSpPr/>
          <p:nvPr/>
        </p:nvSpPr>
        <p:spPr>
          <a:xfrm>
            <a:off x="3388990" y="1104505"/>
            <a:ext cx="410990" cy="2171700"/>
          </a:xfrm>
          <a:prstGeom prst="ellipse">
            <a:avLst/>
          </a:prstGeom>
          <a:noFill/>
          <a:ln w="381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8"/>
          <p:cNvSpPr/>
          <p:nvPr/>
        </p:nvSpPr>
        <p:spPr>
          <a:xfrm>
            <a:off x="4113375" y="1104505"/>
            <a:ext cx="410990" cy="2171700"/>
          </a:xfrm>
          <a:prstGeom prst="ellipse">
            <a:avLst/>
          </a:prstGeom>
          <a:noFill/>
          <a:ln w="381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8"/>
          <p:cNvSpPr/>
          <p:nvPr/>
        </p:nvSpPr>
        <p:spPr>
          <a:xfrm>
            <a:off x="7933397" y="1028305"/>
            <a:ext cx="410990" cy="2171700"/>
          </a:xfrm>
          <a:prstGeom prst="ellipse">
            <a:avLst/>
          </a:prstGeom>
          <a:noFill/>
          <a:ln w="381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8"/>
          <p:cNvSpPr/>
          <p:nvPr/>
        </p:nvSpPr>
        <p:spPr>
          <a:xfrm>
            <a:off x="8657782" y="1028305"/>
            <a:ext cx="410990" cy="2171700"/>
          </a:xfrm>
          <a:prstGeom prst="ellipse">
            <a:avLst/>
          </a:prstGeom>
          <a:noFill/>
          <a:ln w="381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18"/>
          <p:cNvSpPr/>
          <p:nvPr/>
        </p:nvSpPr>
        <p:spPr>
          <a:xfrm>
            <a:off x="10552768" y="1144368"/>
            <a:ext cx="950951" cy="2171700"/>
          </a:xfrm>
          <a:prstGeom prst="ellipse">
            <a:avLst/>
          </a:prstGeom>
          <a:noFill/>
          <a:ln w="381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8"/>
          <p:cNvSpPr/>
          <p:nvPr/>
        </p:nvSpPr>
        <p:spPr>
          <a:xfrm>
            <a:off x="6008361" y="1100155"/>
            <a:ext cx="950951" cy="2171700"/>
          </a:xfrm>
          <a:prstGeom prst="ellipse">
            <a:avLst/>
          </a:prstGeom>
          <a:noFill/>
          <a:ln w="381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0" name="Google Shape;450;p18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1" name="Google Shape;451;p18"/>
          <p:cNvSpPr txBox="1"/>
          <p:nvPr/>
        </p:nvSpPr>
        <p:spPr>
          <a:xfrm>
            <a:off x="3698333" y="6368450"/>
            <a:ext cx="50175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57" name="Google Shape;457;p19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8" name="Google Shape;45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9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9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1" name="Google Shape;461;p19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2" name="Google Shape;462;p19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 rot="5400000">
            <a:off x="1627450" y="3462719"/>
            <a:ext cx="5410200" cy="18288"/>
          </a:xfrm>
          <a:custGeom>
            <a:avLst/>
            <a:gdLst/>
            <a:ahLst/>
            <a:cxnLst/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p2"/>
          <p:cNvGrpSpPr/>
          <p:nvPr/>
        </p:nvGrpSpPr>
        <p:grpSpPr>
          <a:xfrm>
            <a:off x="4648018" y="664072"/>
            <a:ext cx="6900512" cy="5489640"/>
            <a:chOff x="0" y="23250"/>
            <a:chExt cx="6900512" cy="5489640"/>
          </a:xfrm>
        </p:grpSpPr>
        <p:sp>
          <p:nvSpPr>
            <p:cNvPr id="110" name="Google Shape;110;p2"/>
            <p:cNvSpPr/>
            <p:nvPr/>
          </p:nvSpPr>
          <p:spPr>
            <a:xfrm>
              <a:off x="0" y="598890"/>
              <a:ext cx="6900512" cy="49140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 txBox="1"/>
            <p:nvPr/>
          </p:nvSpPr>
          <p:spPr>
            <a:xfrm>
              <a:off x="0" y="598890"/>
              <a:ext cx="6900512" cy="491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5550" tIns="812275" rIns="535550" bIns="277350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Calibri"/>
                <a:buChar char="•"/>
              </a:pPr>
              <a:r>
                <a:rPr lang="en-US" sz="3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MAGICIAN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85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Calibri"/>
                <a:buChar char="•"/>
              </a:pPr>
              <a:r>
                <a:rPr lang="en-US" sz="3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Motivation of the study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85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Calibri"/>
                <a:buChar char="•"/>
              </a:pPr>
              <a:r>
                <a:rPr lang="en-US" sz="3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Database for ANNIM-3D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85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Calibri"/>
                <a:buChar char="•"/>
              </a:pPr>
              <a:r>
                <a:rPr lang="en-US" sz="3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Results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85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Calibri"/>
                <a:buChar char="•"/>
              </a:pPr>
              <a:r>
                <a:rPr lang="en-US" sz="3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Major Challenges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585"/>
                </a:spcBef>
                <a:spcAft>
                  <a:spcPts val="0"/>
                </a:spcAft>
                <a:buClr>
                  <a:schemeClr val="dk1"/>
                </a:buClr>
                <a:buSzPts val="3900"/>
                <a:buFont typeface="Calibri"/>
                <a:buChar char="•"/>
              </a:pPr>
              <a:r>
                <a:rPr lang="en-US" sz="3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Future directions</a:t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45025" y="23250"/>
              <a:ext cx="4830358" cy="1151280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 txBox="1"/>
            <p:nvPr/>
          </p:nvSpPr>
          <p:spPr>
            <a:xfrm>
              <a:off x="401226" y="79451"/>
              <a:ext cx="4717956" cy="10388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575" tIns="0" rIns="18257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900"/>
                <a:buFont typeface="Calibri"/>
                <a:buNone/>
              </a:pPr>
              <a:r>
                <a:rPr lang="en-US" sz="39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Outline</a:t>
              </a:r>
              <a:endParaRPr/>
            </a:p>
          </p:txBody>
        </p:sp>
      </p:grpSp>
      <p:pic>
        <p:nvPicPr>
          <p:cNvPr id="114" name="Google Shape;114;p2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7" name="Google Shape;117;p2"/>
          <p:cNvSpPr txBox="1"/>
          <p:nvPr/>
        </p:nvSpPr>
        <p:spPr>
          <a:xfrm>
            <a:off x="3698333" y="6368450"/>
            <a:ext cx="51243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20"/>
          <p:cNvPicPr preferRelativeResize="0"/>
          <p:nvPr/>
        </p:nvPicPr>
        <p:blipFill rotWithShape="1">
          <a:blip r:embed="rId3">
            <a:alphaModFix/>
          </a:blip>
          <a:srcRect l="4688" t="4468" r="7297"/>
          <a:stretch/>
        </p:blipFill>
        <p:spPr>
          <a:xfrm>
            <a:off x="5587127" y="1387250"/>
            <a:ext cx="6310481" cy="40834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68" name="Google Shape;468;p20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470" name="Google Shape;47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0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0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3" name="Google Shape;473;p20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4" name="Google Shape;474;p20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1"/>
          <p:cNvPicPr preferRelativeResize="0"/>
          <p:nvPr/>
        </p:nvPicPr>
        <p:blipFill rotWithShape="1">
          <a:blip r:embed="rId3">
            <a:alphaModFix/>
          </a:blip>
          <a:srcRect l="4688" t="4468" r="7297"/>
          <a:stretch/>
        </p:blipFill>
        <p:spPr>
          <a:xfrm>
            <a:off x="5587127" y="1387250"/>
            <a:ext cx="6310481" cy="40834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480" name="Google Shape;480;p21"/>
          <p:cNvSpPr txBox="1"/>
          <p:nvPr/>
        </p:nvSpPr>
        <p:spPr>
          <a:xfrm>
            <a:off x="6496050" y="3148011"/>
            <a:ext cx="253995" cy="27622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21"/>
          <p:cNvSpPr txBox="1"/>
          <p:nvPr/>
        </p:nvSpPr>
        <p:spPr>
          <a:xfrm>
            <a:off x="6496050" y="1898537"/>
            <a:ext cx="253995" cy="27622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21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484" name="Google Shape;48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1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1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p21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88" name="Google Shape;488;p21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22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2922" y="588355"/>
            <a:ext cx="6582497" cy="5255292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22"/>
          <p:cNvSpPr/>
          <p:nvPr/>
        </p:nvSpPr>
        <p:spPr>
          <a:xfrm>
            <a:off x="8271727" y="550370"/>
            <a:ext cx="1110398" cy="52932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22"/>
          <p:cNvSpPr/>
          <p:nvPr/>
        </p:nvSpPr>
        <p:spPr>
          <a:xfrm>
            <a:off x="10104716" y="550369"/>
            <a:ext cx="1243264" cy="5255292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496;p22"/>
          <p:cNvSpPr/>
          <p:nvPr/>
        </p:nvSpPr>
        <p:spPr>
          <a:xfrm>
            <a:off x="5912957" y="550371"/>
            <a:ext cx="1636179" cy="5293276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22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499" name="Google Shape;499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22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2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2" name="Google Shape;502;p22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03" name="Google Shape;503;p22"/>
          <p:cNvSpPr txBox="1"/>
          <p:nvPr/>
        </p:nvSpPr>
        <p:spPr>
          <a:xfrm>
            <a:off x="3698333" y="6368450"/>
            <a:ext cx="51491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509" name="Google Shape;509;p23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 dirty="0"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 dirty="0"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 dirty="0"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 dirty="0"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 dirty="0"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 dirty="0"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23"/>
          <p:cNvSpPr txBox="1"/>
          <p:nvPr/>
        </p:nvSpPr>
        <p:spPr>
          <a:xfrm>
            <a:off x="6177133" y="2728884"/>
            <a:ext cx="506946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Spherical symmetry assumption in RO</a:t>
            </a:r>
            <a:endParaRPr/>
          </a:p>
        </p:txBody>
      </p:sp>
      <p:grpSp>
        <p:nvGrpSpPr>
          <p:cNvPr id="511" name="Google Shape;511;p23"/>
          <p:cNvGrpSpPr/>
          <p:nvPr/>
        </p:nvGrpSpPr>
        <p:grpSpPr>
          <a:xfrm>
            <a:off x="6077334" y="593725"/>
            <a:ext cx="5066531" cy="2081766"/>
            <a:chOff x="1871218" y="1409588"/>
            <a:chExt cx="7910150" cy="2081766"/>
          </a:xfrm>
        </p:grpSpPr>
        <p:sp>
          <p:nvSpPr>
            <p:cNvPr id="512" name="Google Shape;512;p23"/>
            <p:cNvSpPr txBox="1"/>
            <p:nvPr/>
          </p:nvSpPr>
          <p:spPr>
            <a:xfrm>
              <a:off x="5654610" y="1409588"/>
              <a:ext cx="5410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r</a:t>
              </a:r>
              <a:r>
                <a:rPr lang="en-US" sz="18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/>
            </a:p>
          </p:txBody>
        </p:sp>
        <p:grpSp>
          <p:nvGrpSpPr>
            <p:cNvPr id="513" name="Google Shape;513;p23"/>
            <p:cNvGrpSpPr/>
            <p:nvPr/>
          </p:nvGrpSpPr>
          <p:grpSpPr>
            <a:xfrm>
              <a:off x="1871218" y="1749425"/>
              <a:ext cx="7910150" cy="1741929"/>
              <a:chOff x="1871218" y="1749425"/>
              <a:chExt cx="7910150" cy="1741929"/>
            </a:xfrm>
          </p:grpSpPr>
          <p:pic>
            <p:nvPicPr>
              <p:cNvPr id="514" name="Google Shape;514;p23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871218" y="1838763"/>
                <a:ext cx="7910150" cy="1652591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15" name="Google Shape;515;p23"/>
              <p:cNvGrpSpPr/>
              <p:nvPr/>
            </p:nvGrpSpPr>
            <p:grpSpPr>
              <a:xfrm>
                <a:off x="3644407" y="2154951"/>
                <a:ext cx="4480560" cy="588408"/>
                <a:chOff x="2529840" y="2691527"/>
                <a:chExt cx="4480560" cy="588408"/>
              </a:xfrm>
            </p:grpSpPr>
            <p:sp>
              <p:nvSpPr>
                <p:cNvPr id="516" name="Google Shape;516;p23"/>
                <p:cNvSpPr/>
                <p:nvPr/>
              </p:nvSpPr>
              <p:spPr>
                <a:xfrm>
                  <a:off x="2529840" y="3127535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p23"/>
                <p:cNvSpPr/>
                <p:nvPr/>
              </p:nvSpPr>
              <p:spPr>
                <a:xfrm>
                  <a:off x="4648200" y="2691527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p23"/>
                <p:cNvSpPr/>
                <p:nvPr/>
              </p:nvSpPr>
              <p:spPr>
                <a:xfrm>
                  <a:off x="6858000" y="3109917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19" name="Google Shape;519;p23"/>
              <p:cNvGrpSpPr/>
              <p:nvPr/>
            </p:nvGrpSpPr>
            <p:grpSpPr>
              <a:xfrm>
                <a:off x="3202447" y="1962785"/>
                <a:ext cx="5349240" cy="765335"/>
                <a:chOff x="2087880" y="2499360"/>
                <a:chExt cx="5349240" cy="765335"/>
              </a:xfrm>
            </p:grpSpPr>
            <p:sp>
              <p:nvSpPr>
                <p:cNvPr id="520" name="Google Shape;520;p23"/>
                <p:cNvSpPr/>
                <p:nvPr/>
              </p:nvSpPr>
              <p:spPr>
                <a:xfrm>
                  <a:off x="2087880" y="3112295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1" name="Google Shape;521;p23"/>
                <p:cNvSpPr/>
                <p:nvPr/>
              </p:nvSpPr>
              <p:spPr>
                <a:xfrm>
                  <a:off x="7284720" y="3112295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2" name="Google Shape;522;p23"/>
                <p:cNvSpPr/>
                <p:nvPr/>
              </p:nvSpPr>
              <p:spPr>
                <a:xfrm>
                  <a:off x="4648200" y="2499360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3" name="Google Shape;523;p23"/>
              <p:cNvGrpSpPr/>
              <p:nvPr/>
            </p:nvGrpSpPr>
            <p:grpSpPr>
              <a:xfrm>
                <a:off x="4467367" y="2408079"/>
                <a:ext cx="2819400" cy="317662"/>
                <a:chOff x="3352800" y="2944655"/>
                <a:chExt cx="2819400" cy="317662"/>
              </a:xfrm>
            </p:grpSpPr>
            <p:sp>
              <p:nvSpPr>
                <p:cNvPr id="524" name="Google Shape;524;p23"/>
                <p:cNvSpPr/>
                <p:nvPr/>
              </p:nvSpPr>
              <p:spPr>
                <a:xfrm>
                  <a:off x="3352800" y="3109917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p23"/>
                <p:cNvSpPr/>
                <p:nvPr/>
              </p:nvSpPr>
              <p:spPr>
                <a:xfrm>
                  <a:off x="6019800" y="3109917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23"/>
                <p:cNvSpPr/>
                <p:nvPr/>
              </p:nvSpPr>
              <p:spPr>
                <a:xfrm>
                  <a:off x="4663440" y="2944655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7" name="Google Shape;527;p23"/>
              <p:cNvGrpSpPr/>
              <p:nvPr/>
            </p:nvGrpSpPr>
            <p:grpSpPr>
              <a:xfrm>
                <a:off x="2775727" y="1749425"/>
                <a:ext cx="6126480" cy="978695"/>
                <a:chOff x="1661160" y="2286000"/>
                <a:chExt cx="6126480" cy="978695"/>
              </a:xfrm>
            </p:grpSpPr>
            <p:sp>
              <p:nvSpPr>
                <p:cNvPr id="528" name="Google Shape;528;p23"/>
                <p:cNvSpPr/>
                <p:nvPr/>
              </p:nvSpPr>
              <p:spPr>
                <a:xfrm>
                  <a:off x="1661160" y="3097055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9" name="Google Shape;529;p23"/>
                <p:cNvSpPr/>
                <p:nvPr/>
              </p:nvSpPr>
              <p:spPr>
                <a:xfrm>
                  <a:off x="7635240" y="3112295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0" name="Google Shape;530;p23"/>
                <p:cNvSpPr/>
                <p:nvPr/>
              </p:nvSpPr>
              <p:spPr>
                <a:xfrm>
                  <a:off x="4648200" y="2286000"/>
                  <a:ext cx="152400" cy="152400"/>
                </a:xfrm>
                <a:prstGeom prst="ellipse">
                  <a:avLst/>
                </a:prstGeom>
                <a:solidFill>
                  <a:srgbClr val="0000FF"/>
                </a:solidFill>
                <a:ln w="12700" cap="flat" cmpd="sng">
                  <a:solidFill>
                    <a:srgbClr val="00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531" name="Google Shape;531;p23"/>
              <p:cNvCxnSpPr/>
              <p:nvPr/>
            </p:nvCxnSpPr>
            <p:spPr>
              <a:xfrm>
                <a:off x="5838967" y="1825624"/>
                <a:ext cx="15240" cy="86868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8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32" name="Google Shape;532;p23"/>
              <p:cNvSpPr/>
              <p:nvPr/>
            </p:nvSpPr>
            <p:spPr>
              <a:xfrm>
                <a:off x="5778007" y="2618104"/>
                <a:ext cx="152400" cy="152400"/>
              </a:xfrm>
              <a:prstGeom prst="ellipse">
                <a:avLst/>
              </a:prstGeom>
              <a:solidFill>
                <a:srgbClr val="0000FF"/>
              </a:solidFill>
              <a:ln w="12700" cap="flat" cmpd="sng">
                <a:solidFill>
                  <a:srgbClr val="0000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3" name="Google Shape;533;p23"/>
              <p:cNvCxnSpPr/>
              <p:nvPr/>
            </p:nvCxnSpPr>
            <p:spPr>
              <a:xfrm>
                <a:off x="5866498" y="2653010"/>
                <a:ext cx="3063240" cy="3335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C00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534" name="Google Shape;534;p23"/>
              <p:cNvCxnSpPr/>
              <p:nvPr/>
            </p:nvCxnSpPr>
            <p:spPr>
              <a:xfrm>
                <a:off x="2800555" y="2621845"/>
                <a:ext cx="6064587" cy="5446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CC00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535" name="Google Shape;535;p23"/>
              <p:cNvSpPr txBox="1"/>
              <p:nvPr/>
            </p:nvSpPr>
            <p:spPr>
              <a:xfrm>
                <a:off x="2531089" y="2216403"/>
                <a:ext cx="78885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(r</a:t>
                </a:r>
                <a:r>
                  <a:rPr lang="en-US" sz="1800" baseline="-25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</a:t>
                </a:r>
                <a:r>
                  <a:rPr lang="en-US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</a:t>
                </a:r>
                <a:r>
                  <a:rPr lang="en-US" sz="1800" baseline="-25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</a:t>
                </a:r>
                <a:endParaRPr/>
              </a:p>
            </p:txBody>
          </p:sp>
          <p:sp>
            <p:nvSpPr>
              <p:cNvPr id="536" name="Google Shape;536;p23"/>
              <p:cNvSpPr txBox="1"/>
              <p:nvPr/>
            </p:nvSpPr>
            <p:spPr>
              <a:xfrm>
                <a:off x="8842724" y="2368803"/>
                <a:ext cx="86893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(r</a:t>
                </a:r>
                <a:r>
                  <a:rPr lang="en-US" sz="1800" baseline="-25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</a:t>
                </a:r>
                <a:r>
                  <a:rPr lang="en-US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)’</a:t>
                </a:r>
                <a:r>
                  <a:rPr lang="en-US" sz="1800" baseline="-250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</a:t>
                </a:r>
                <a:endParaRPr/>
              </a:p>
            </p:txBody>
          </p:sp>
          <p:sp>
            <p:nvSpPr>
              <p:cNvPr id="537" name="Google Shape;537;p23"/>
              <p:cNvSpPr txBox="1"/>
              <p:nvPr/>
            </p:nvSpPr>
            <p:spPr>
              <a:xfrm>
                <a:off x="5620103" y="2690459"/>
                <a:ext cx="4682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</a:t>
                </a:r>
                <a:r>
                  <a:rPr lang="en-US" sz="1800" baseline="-250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j</a:t>
                </a:r>
                <a:endParaRPr sz="1800" baseline="-25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38" name="Google Shape;538;p23"/>
              <p:cNvGrpSpPr/>
              <p:nvPr/>
            </p:nvGrpSpPr>
            <p:grpSpPr>
              <a:xfrm>
                <a:off x="3019567" y="2054225"/>
                <a:ext cx="5623560" cy="447261"/>
                <a:chOff x="1905000" y="1828800"/>
                <a:chExt cx="5623560" cy="447261"/>
              </a:xfrm>
            </p:grpSpPr>
            <p:cxnSp>
              <p:nvCxnSpPr>
                <p:cNvPr id="539" name="Google Shape;539;p23"/>
                <p:cNvCxnSpPr/>
                <p:nvPr/>
              </p:nvCxnSpPr>
              <p:spPr>
                <a:xfrm>
                  <a:off x="1905000" y="2276061"/>
                  <a:ext cx="562356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CC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0" name="Google Shape;540;p23"/>
                <p:cNvCxnSpPr/>
                <p:nvPr/>
              </p:nvCxnSpPr>
              <p:spPr>
                <a:xfrm>
                  <a:off x="2606040" y="1990979"/>
                  <a:ext cx="425196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CC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41" name="Google Shape;541;p23"/>
                <p:cNvCxnSpPr/>
                <p:nvPr/>
              </p:nvCxnSpPr>
              <p:spPr>
                <a:xfrm>
                  <a:off x="2987040" y="1828800"/>
                  <a:ext cx="341376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rgbClr val="CC00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542" name="Google Shape;542;p23"/>
              <p:cNvSpPr txBox="1"/>
              <p:nvPr/>
            </p:nvSpPr>
            <p:spPr>
              <a:xfrm>
                <a:off x="3327012" y="3002051"/>
                <a:ext cx="492060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Concept of spherical symmetry</a:t>
                </a:r>
                <a:endParaRPr/>
              </a:p>
            </p:txBody>
          </p:sp>
        </p:grpSp>
      </p:grpSp>
      <p:grpSp>
        <p:nvGrpSpPr>
          <p:cNvPr id="543" name="Google Shape;543;p23"/>
          <p:cNvGrpSpPr/>
          <p:nvPr/>
        </p:nvGrpSpPr>
        <p:grpSpPr>
          <a:xfrm>
            <a:off x="6466012" y="3625824"/>
            <a:ext cx="4898321" cy="1893730"/>
            <a:chOff x="569788" y="3656525"/>
            <a:chExt cx="4898321" cy="1893730"/>
          </a:xfrm>
        </p:grpSpPr>
        <p:sp>
          <p:nvSpPr>
            <p:cNvPr id="544" name="Google Shape;544;p23"/>
            <p:cNvSpPr/>
            <p:nvPr/>
          </p:nvSpPr>
          <p:spPr>
            <a:xfrm>
              <a:off x="755771" y="4152125"/>
              <a:ext cx="3825551" cy="989045"/>
            </a:xfrm>
            <a:custGeom>
              <a:avLst/>
              <a:gdLst/>
              <a:ahLst/>
              <a:cxnLst/>
              <a:rect l="l" t="t" r="r" b="b"/>
              <a:pathLst>
                <a:path w="2230016" h="933069" extrusionOk="0">
                  <a:moveTo>
                    <a:pt x="0" y="923738"/>
                  </a:moveTo>
                  <a:cubicBezTo>
                    <a:pt x="101859" y="463428"/>
                    <a:pt x="203719" y="3118"/>
                    <a:pt x="373225" y="8"/>
                  </a:cubicBezTo>
                  <a:cubicBezTo>
                    <a:pt x="542731" y="-3102"/>
                    <a:pt x="803988" y="897301"/>
                    <a:pt x="1017037" y="905077"/>
                  </a:cubicBezTo>
                  <a:cubicBezTo>
                    <a:pt x="1230086" y="912853"/>
                    <a:pt x="1449355" y="41996"/>
                    <a:pt x="1651518" y="46661"/>
                  </a:cubicBezTo>
                  <a:cubicBezTo>
                    <a:pt x="1853681" y="51326"/>
                    <a:pt x="2041848" y="492197"/>
                    <a:pt x="2230016" y="933069"/>
                  </a:cubicBezTo>
                </a:path>
              </a:pathLst>
            </a:custGeom>
            <a:noFill/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5" name="Google Shape;545;p23"/>
            <p:cNvCxnSpPr/>
            <p:nvPr/>
          </p:nvCxnSpPr>
          <p:spPr>
            <a:xfrm rot="10800000" flipH="1">
              <a:off x="653134" y="4637316"/>
              <a:ext cx="4170784" cy="18661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6" name="Google Shape;546;p23"/>
            <p:cNvSpPr/>
            <p:nvPr/>
          </p:nvSpPr>
          <p:spPr>
            <a:xfrm>
              <a:off x="2343102" y="4538813"/>
              <a:ext cx="213477" cy="215668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7" name="Google Shape;547;p23"/>
            <p:cNvCxnSpPr>
              <a:stCxn id="548" idx="2"/>
              <a:endCxn id="546" idx="0"/>
            </p:cNvCxnSpPr>
            <p:nvPr/>
          </p:nvCxnSpPr>
          <p:spPr>
            <a:xfrm>
              <a:off x="2445106" y="4030946"/>
              <a:ext cx="4800" cy="50790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48" name="Google Shape;548;p23"/>
            <p:cNvSpPr txBox="1"/>
            <p:nvPr/>
          </p:nvSpPr>
          <p:spPr>
            <a:xfrm>
              <a:off x="1605849" y="3661614"/>
              <a:ext cx="167851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Overestimated</a:t>
              </a: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3569640" y="4538813"/>
              <a:ext cx="213477" cy="215668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23"/>
            <p:cNvSpPr txBox="1"/>
            <p:nvPr/>
          </p:nvSpPr>
          <p:spPr>
            <a:xfrm>
              <a:off x="2831627" y="5180923"/>
              <a:ext cx="1992291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Underestimated</a:t>
              </a:r>
              <a:endParaRPr dirty="0"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4556202" y="4529482"/>
              <a:ext cx="213477" cy="215668"/>
            </a:xfrm>
            <a:prstGeom prst="ellipse">
              <a:avLst/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52" name="Google Shape;552;p23"/>
            <p:cNvCxnSpPr>
              <a:cxnSpLocks/>
              <a:stCxn id="550" idx="0"/>
              <a:endCxn id="549" idx="4"/>
            </p:cNvCxnSpPr>
            <p:nvPr/>
          </p:nvCxnSpPr>
          <p:spPr>
            <a:xfrm flipH="1" flipV="1">
              <a:off x="3676379" y="4754481"/>
              <a:ext cx="151394" cy="426442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553" name="Google Shape;553;p23"/>
            <p:cNvCxnSpPr>
              <a:stCxn id="554" idx="2"/>
            </p:cNvCxnSpPr>
            <p:nvPr/>
          </p:nvCxnSpPr>
          <p:spPr>
            <a:xfrm>
              <a:off x="4630253" y="4025857"/>
              <a:ext cx="18000" cy="507900"/>
            </a:xfrm>
            <a:prstGeom prst="straightConnector1">
              <a:avLst/>
            </a:pr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sp>
          <p:nvSpPr>
            <p:cNvPr id="554" name="Google Shape;554;p23"/>
            <p:cNvSpPr txBox="1"/>
            <p:nvPr/>
          </p:nvSpPr>
          <p:spPr>
            <a:xfrm>
              <a:off x="3792397" y="3656525"/>
              <a:ext cx="167571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Overestimated</a:t>
              </a:r>
              <a:endParaRPr/>
            </a:p>
          </p:txBody>
        </p:sp>
        <p:cxnSp>
          <p:nvCxnSpPr>
            <p:cNvPr id="555" name="Google Shape;555;p23"/>
            <p:cNvCxnSpPr/>
            <p:nvPr/>
          </p:nvCxnSpPr>
          <p:spPr>
            <a:xfrm rot="10800000" flipH="1">
              <a:off x="569788" y="5180923"/>
              <a:ext cx="4337476" cy="39753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556" name="Google Shape;556;p23"/>
            <p:cNvSpPr txBox="1"/>
            <p:nvPr/>
          </p:nvSpPr>
          <p:spPr>
            <a:xfrm>
              <a:off x="2318114" y="5134999"/>
              <a:ext cx="3962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r>
                <a:rPr lang="en-US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23"/>
            <p:cNvSpPr txBox="1"/>
            <p:nvPr/>
          </p:nvSpPr>
          <p:spPr>
            <a:xfrm>
              <a:off x="4466077" y="5136215"/>
              <a:ext cx="5229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20</a:t>
              </a:r>
              <a:r>
                <a:rPr lang="en-US" sz="1800" baseline="30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8" name="Google Shape;558;p23"/>
          <p:cNvSpPr txBox="1"/>
          <p:nvPr/>
        </p:nvSpPr>
        <p:spPr>
          <a:xfrm>
            <a:off x="6209170" y="5150222"/>
            <a:ext cx="5998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-20</a:t>
            </a:r>
            <a:r>
              <a:rPr lang="en-US" sz="1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23"/>
          <p:cNvSpPr txBox="1"/>
          <p:nvPr/>
        </p:nvSpPr>
        <p:spPr>
          <a:xfrm>
            <a:off x="6997227" y="5721928"/>
            <a:ext cx="410199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--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Tangent point/Occultation point</a:t>
            </a:r>
            <a:endParaRPr dirty="0"/>
          </a:p>
        </p:txBody>
      </p:sp>
      <p:sp>
        <p:nvSpPr>
          <p:cNvPr id="560" name="Google Shape;560;p23"/>
          <p:cNvSpPr/>
          <p:nvPr/>
        </p:nvSpPr>
        <p:spPr>
          <a:xfrm>
            <a:off x="6765950" y="5828568"/>
            <a:ext cx="213477" cy="215668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23"/>
          <p:cNvSpPr txBox="1"/>
          <p:nvPr/>
        </p:nvSpPr>
        <p:spPr>
          <a:xfrm>
            <a:off x="7578464" y="5346047"/>
            <a:ext cx="18699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Geom. Latitude</a:t>
            </a:r>
            <a:endParaRPr dirty="0"/>
          </a:p>
        </p:txBody>
      </p:sp>
      <p:pic>
        <p:nvPicPr>
          <p:cNvPr id="562" name="Google Shape;56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3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3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5" name="Google Shape;565;p23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66" name="Google Shape;566;p23"/>
          <p:cNvSpPr txBox="1"/>
          <p:nvPr/>
        </p:nvSpPr>
        <p:spPr>
          <a:xfrm>
            <a:off x="5942343" y="123206"/>
            <a:ext cx="53527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GPS RO Abel-inversion: LoS TEC into vertical Ne profiles</a:t>
            </a:r>
            <a:endParaRPr/>
          </a:p>
        </p:txBody>
      </p:sp>
      <p:sp>
        <p:nvSpPr>
          <p:cNvPr id="567" name="Google Shape;567;p23"/>
          <p:cNvSpPr txBox="1"/>
          <p:nvPr/>
        </p:nvSpPr>
        <p:spPr>
          <a:xfrm>
            <a:off x="3698333" y="6368450"/>
            <a:ext cx="5029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573" name="Google Shape;573;p24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4" name="Google Shape;57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24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4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7" name="Google Shape;577;p24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78" name="Google Shape;578;p24"/>
          <p:cNvGrpSpPr/>
          <p:nvPr/>
        </p:nvGrpSpPr>
        <p:grpSpPr>
          <a:xfrm>
            <a:off x="6521003" y="387859"/>
            <a:ext cx="4578856" cy="4948629"/>
            <a:chOff x="2193925" y="0"/>
            <a:chExt cx="3971338" cy="4394704"/>
          </a:xfrm>
        </p:grpSpPr>
        <p:pic>
          <p:nvPicPr>
            <p:cNvPr id="579" name="Google Shape;579;p24" descr="Fig. 6"/>
            <p:cNvPicPr preferRelativeResize="0"/>
            <p:nvPr/>
          </p:nvPicPr>
          <p:blipFill rotWithShape="1">
            <a:blip r:embed="rId6">
              <a:alphaModFix/>
            </a:blip>
            <a:srcRect r="49264" b="41745"/>
            <a:stretch/>
          </p:blipFill>
          <p:spPr>
            <a:xfrm>
              <a:off x="2193925" y="0"/>
              <a:ext cx="3959468" cy="39951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0" name="Google Shape;580;p24" descr="Fig. 6"/>
            <p:cNvPicPr preferRelativeResize="0"/>
            <p:nvPr/>
          </p:nvPicPr>
          <p:blipFill rotWithShape="1">
            <a:blip r:embed="rId6">
              <a:alphaModFix/>
            </a:blip>
            <a:srcRect t="92918" r="49264" b="1"/>
            <a:stretch/>
          </p:blipFill>
          <p:spPr>
            <a:xfrm>
              <a:off x="2205795" y="3909128"/>
              <a:ext cx="3959468" cy="485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1" name="Google Shape;581;p24"/>
          <p:cNvSpPr txBox="1"/>
          <p:nvPr/>
        </p:nvSpPr>
        <p:spPr>
          <a:xfrm>
            <a:off x="3698333" y="6368450"/>
            <a:ext cx="5000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587" name="Google Shape;587;p25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</p:txBody>
      </p:sp>
      <p:pic>
        <p:nvPicPr>
          <p:cNvPr id="588" name="Google Shape;58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3132" y="651993"/>
            <a:ext cx="5281757" cy="5245498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25"/>
          <p:cNvSpPr txBox="1"/>
          <p:nvPr/>
        </p:nvSpPr>
        <p:spPr>
          <a:xfrm>
            <a:off x="8201025" y="5804597"/>
            <a:ext cx="20829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Gowtam et al., 2021</a:t>
            </a:r>
            <a:endParaRPr/>
          </a:p>
        </p:txBody>
      </p:sp>
      <p:pic>
        <p:nvPicPr>
          <p:cNvPr id="590" name="Google Shape;59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5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5" descr="A close up of a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3" name="Google Shape;593;p25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4" name="Google Shape;594;p25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26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 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 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pic>
        <p:nvPicPr>
          <p:cNvPr id="601" name="Google Shape;60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6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6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6"/>
          <p:cNvPicPr preferRelativeResize="0"/>
          <p:nvPr/>
        </p:nvPicPr>
        <p:blipFill rotWithShape="1">
          <a:blip r:embed="rId6">
            <a:alphaModFix/>
          </a:blip>
          <a:srcRect l="4688" t="4468" r="7297"/>
          <a:stretch/>
        </p:blipFill>
        <p:spPr>
          <a:xfrm>
            <a:off x="5238049" y="825275"/>
            <a:ext cx="6310481" cy="4083499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cxnSp>
        <p:nvCxnSpPr>
          <p:cNvPr id="605" name="Google Shape;605;p26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06" name="Google Shape;606;p26"/>
          <p:cNvGrpSpPr/>
          <p:nvPr/>
        </p:nvGrpSpPr>
        <p:grpSpPr>
          <a:xfrm>
            <a:off x="5238049" y="1234427"/>
            <a:ext cx="6271850" cy="2932090"/>
            <a:chOff x="5238049" y="1234427"/>
            <a:chExt cx="6271850" cy="2932090"/>
          </a:xfrm>
        </p:grpSpPr>
        <p:pic>
          <p:nvPicPr>
            <p:cNvPr id="607" name="Google Shape;607;p26" descr="image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238049" y="1234427"/>
              <a:ext cx="6271850" cy="29320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26"/>
            <p:cNvSpPr txBox="1"/>
            <p:nvPr/>
          </p:nvSpPr>
          <p:spPr>
            <a:xfrm>
              <a:off x="5576552" y="1352281"/>
              <a:ext cx="2054152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Cherniak et al. 2021</a:t>
              </a:r>
              <a:endParaRPr/>
            </a:p>
          </p:txBody>
        </p:sp>
      </p:grpSp>
      <p:sp>
        <p:nvSpPr>
          <p:cNvPr id="609" name="Google Shape;609;p26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615" name="Google Shape;615;p27"/>
          <p:cNvSpPr txBox="1"/>
          <p:nvPr/>
        </p:nvSpPr>
        <p:spPr>
          <a:xfrm>
            <a:off x="458706" y="271949"/>
            <a:ext cx="4306777" cy="5717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Major Challenges:</a:t>
            </a:r>
            <a:endParaRPr/>
          </a:p>
          <a:p>
            <a:pPr marL="0" marR="0" lvl="0" indent="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spatial and temporal resolutions between ground and space observation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Global vs regional training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data or evenly distributed data…?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Inherent bias in the bottom side Ne profiles (below 200km)</a:t>
            </a:r>
            <a:endParaRPr/>
          </a:p>
          <a:p>
            <a:pPr marL="342900" marR="0" lvl="0" indent="-114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Predictions during severe space weather periods</a:t>
            </a:r>
            <a:endParaRPr/>
          </a:p>
        </p:txBody>
      </p:sp>
      <p:pic>
        <p:nvPicPr>
          <p:cNvPr id="616" name="Google Shape;616;p27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t="61894" r="48559"/>
          <a:stretch/>
        </p:blipFill>
        <p:spPr>
          <a:xfrm>
            <a:off x="5919796" y="358139"/>
            <a:ext cx="5381608" cy="2613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7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 l="51350" t="62290"/>
          <a:stretch/>
        </p:blipFill>
        <p:spPr>
          <a:xfrm>
            <a:off x="6124875" y="2593526"/>
            <a:ext cx="5089642" cy="2586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7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7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27"/>
          <p:cNvSpPr txBox="1"/>
          <p:nvPr/>
        </p:nvSpPr>
        <p:spPr>
          <a:xfrm>
            <a:off x="636660" y="4995014"/>
            <a:ext cx="58167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during such events is less than 10% of the total dataset</a:t>
            </a:r>
            <a:endParaRPr dirty="0"/>
          </a:p>
        </p:txBody>
      </p:sp>
      <p:cxnSp>
        <p:nvCxnSpPr>
          <p:cNvPr id="622" name="Google Shape;622;p27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3" name="Google Shape;623;p27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2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28"/>
          <p:cNvSpPr/>
          <p:nvPr/>
        </p:nvSpPr>
        <p:spPr>
          <a:xfrm rot="5400000">
            <a:off x="2543983" y="3258715"/>
            <a:ext cx="4480560" cy="18288"/>
          </a:xfrm>
          <a:custGeom>
            <a:avLst/>
            <a:gdLst/>
            <a:ahLst/>
            <a:cxnLst/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pic>
        <p:nvPicPr>
          <p:cNvPr id="631" name="Google Shape;63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8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28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4" name="Google Shape;634;p28"/>
          <p:cNvGrpSpPr/>
          <p:nvPr/>
        </p:nvGrpSpPr>
        <p:grpSpPr>
          <a:xfrm>
            <a:off x="5126418" y="569546"/>
            <a:ext cx="6224335" cy="5396624"/>
            <a:chOff x="0" y="17455"/>
            <a:chExt cx="6224335" cy="5396624"/>
          </a:xfrm>
        </p:grpSpPr>
        <p:sp>
          <p:nvSpPr>
            <p:cNvPr id="635" name="Google Shape;635;p28"/>
            <p:cNvSpPr/>
            <p:nvPr/>
          </p:nvSpPr>
          <p:spPr>
            <a:xfrm>
              <a:off x="0" y="17455"/>
              <a:ext cx="6224335" cy="98338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8"/>
            <p:cNvSpPr txBox="1"/>
            <p:nvPr/>
          </p:nvSpPr>
          <p:spPr>
            <a:xfrm>
              <a:off x="48005" y="65460"/>
              <a:ext cx="6128325" cy="8873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56200" tIns="156200" rIns="156200" bIns="1562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4100"/>
                <a:buFont typeface="Calibri"/>
                <a:buNone/>
              </a:pPr>
              <a:r>
                <a:rPr lang="en-US" sz="41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Future directions</a:t>
              </a:r>
              <a:endParaRPr sz="4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28"/>
            <p:cNvSpPr/>
            <p:nvPr/>
          </p:nvSpPr>
          <p:spPr>
            <a:xfrm>
              <a:off x="0" y="1000840"/>
              <a:ext cx="6224335" cy="4413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8"/>
            <p:cNvSpPr txBox="1"/>
            <p:nvPr/>
          </p:nvSpPr>
          <p:spPr>
            <a:xfrm>
              <a:off x="0" y="1000840"/>
              <a:ext cx="6224335" cy="44132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7600" tIns="40625" rIns="227575" bIns="40625" anchor="t" anchorCtr="0">
              <a:noAutofit/>
            </a:bodyPr>
            <a:lstStyle/>
            <a:p>
              <a:pPr marL="285750" marR="0" lvl="1" indent="-2857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Evaluating the model performance during severe space weather periods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4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More data from COSMIC-2 mission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4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Development and testing with GP and other deep learning algorithms</a:t>
              </a:r>
              <a:endParaRPr/>
            </a:p>
            <a:p>
              <a:pPr marL="285750" marR="0" lvl="1" indent="-285750" algn="l" rtl="0">
                <a:lnSpc>
                  <a:spcPct val="90000"/>
                </a:lnSpc>
                <a:spcBef>
                  <a:spcPts val="64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Char char="•"/>
              </a:pPr>
              <a:r>
                <a:rPr lang="en-US"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ANNs + Kalman Filter</a:t>
              </a:r>
              <a:endParaRPr/>
            </a:p>
          </p:txBody>
        </p:sp>
      </p:grpSp>
      <p:cxnSp>
        <p:nvCxnSpPr>
          <p:cNvPr id="639" name="Google Shape;639;p28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40" name="Google Shape;640;p28"/>
          <p:cNvSpPr txBox="1"/>
          <p:nvPr/>
        </p:nvSpPr>
        <p:spPr>
          <a:xfrm>
            <a:off x="3698333" y="6368450"/>
            <a:ext cx="53220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2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29"/>
          <p:cNvSpPr txBox="1"/>
          <p:nvPr/>
        </p:nvSpPr>
        <p:spPr>
          <a:xfrm>
            <a:off x="838200" y="1122362"/>
            <a:ext cx="6281928" cy="4135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you…!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6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Email: svalluri@alaska.edu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29"/>
          <p:cNvSpPr/>
          <p:nvPr/>
        </p:nvSpPr>
        <p:spPr>
          <a:xfrm>
            <a:off x="7706139" y="1031284"/>
            <a:ext cx="3647661" cy="4436126"/>
          </a:xfrm>
          <a:custGeom>
            <a:avLst/>
            <a:gdLst/>
            <a:ahLst/>
            <a:cxnLst/>
            <a:rect l="l" t="t" r="r" b="b"/>
            <a:pathLst>
              <a:path w="3647661" h="4436126" fill="none" extrusionOk="0">
                <a:moveTo>
                  <a:pt x="0" y="0"/>
                </a:moveTo>
                <a:cubicBezTo>
                  <a:pt x="116158" y="-16963"/>
                  <a:pt x="364681" y="-4006"/>
                  <a:pt x="498514" y="0"/>
                </a:cubicBezTo>
                <a:cubicBezTo>
                  <a:pt x="632347" y="4006"/>
                  <a:pt x="950865" y="15164"/>
                  <a:pt x="1069981" y="0"/>
                </a:cubicBezTo>
                <a:cubicBezTo>
                  <a:pt x="1189097" y="-15164"/>
                  <a:pt x="1556518" y="-23132"/>
                  <a:pt x="1714401" y="0"/>
                </a:cubicBezTo>
                <a:cubicBezTo>
                  <a:pt x="1872284" y="23132"/>
                  <a:pt x="2015985" y="9364"/>
                  <a:pt x="2285868" y="0"/>
                </a:cubicBezTo>
                <a:cubicBezTo>
                  <a:pt x="2555751" y="-9364"/>
                  <a:pt x="2555148" y="14141"/>
                  <a:pt x="2784381" y="0"/>
                </a:cubicBezTo>
                <a:cubicBezTo>
                  <a:pt x="3013614" y="-14141"/>
                  <a:pt x="3216105" y="-3763"/>
                  <a:pt x="3647661" y="0"/>
                </a:cubicBezTo>
                <a:cubicBezTo>
                  <a:pt x="3623206" y="221859"/>
                  <a:pt x="3622213" y="458853"/>
                  <a:pt x="3647661" y="633732"/>
                </a:cubicBezTo>
                <a:cubicBezTo>
                  <a:pt x="3673109" y="808611"/>
                  <a:pt x="3674779" y="1138417"/>
                  <a:pt x="3647661" y="1267465"/>
                </a:cubicBezTo>
                <a:cubicBezTo>
                  <a:pt x="3620543" y="1396513"/>
                  <a:pt x="3664792" y="1625185"/>
                  <a:pt x="3647661" y="1768113"/>
                </a:cubicBezTo>
                <a:cubicBezTo>
                  <a:pt x="3630530" y="1911041"/>
                  <a:pt x="3671056" y="2135008"/>
                  <a:pt x="3647661" y="2446207"/>
                </a:cubicBezTo>
                <a:cubicBezTo>
                  <a:pt x="3624266" y="2757406"/>
                  <a:pt x="3642702" y="2713342"/>
                  <a:pt x="3647661" y="2946855"/>
                </a:cubicBezTo>
                <a:cubicBezTo>
                  <a:pt x="3652620" y="3180368"/>
                  <a:pt x="3664319" y="3290221"/>
                  <a:pt x="3647661" y="3580587"/>
                </a:cubicBezTo>
                <a:cubicBezTo>
                  <a:pt x="3631003" y="3870953"/>
                  <a:pt x="3617531" y="4259425"/>
                  <a:pt x="3647661" y="4436126"/>
                </a:cubicBezTo>
                <a:cubicBezTo>
                  <a:pt x="3523929" y="4410412"/>
                  <a:pt x="3241413" y="4436068"/>
                  <a:pt x="3039718" y="4436126"/>
                </a:cubicBezTo>
                <a:cubicBezTo>
                  <a:pt x="2838023" y="4436184"/>
                  <a:pt x="2630387" y="4431142"/>
                  <a:pt x="2431774" y="4436126"/>
                </a:cubicBezTo>
                <a:cubicBezTo>
                  <a:pt x="2233161" y="4441110"/>
                  <a:pt x="2003296" y="4449826"/>
                  <a:pt x="1823831" y="4436126"/>
                </a:cubicBezTo>
                <a:cubicBezTo>
                  <a:pt x="1644366" y="4422426"/>
                  <a:pt x="1399453" y="4442442"/>
                  <a:pt x="1288840" y="4436126"/>
                </a:cubicBezTo>
                <a:cubicBezTo>
                  <a:pt x="1178227" y="4429810"/>
                  <a:pt x="793482" y="4411099"/>
                  <a:pt x="607943" y="4436126"/>
                </a:cubicBezTo>
                <a:cubicBezTo>
                  <a:pt x="422404" y="4461153"/>
                  <a:pt x="158703" y="4453091"/>
                  <a:pt x="0" y="4436126"/>
                </a:cubicBezTo>
                <a:cubicBezTo>
                  <a:pt x="8129" y="4099466"/>
                  <a:pt x="23502" y="4014012"/>
                  <a:pt x="0" y="3758032"/>
                </a:cubicBezTo>
                <a:cubicBezTo>
                  <a:pt x="-23502" y="3502052"/>
                  <a:pt x="8018" y="3295661"/>
                  <a:pt x="0" y="3035578"/>
                </a:cubicBezTo>
                <a:cubicBezTo>
                  <a:pt x="-8018" y="2775495"/>
                  <a:pt x="-8720" y="2595880"/>
                  <a:pt x="0" y="2401845"/>
                </a:cubicBezTo>
                <a:cubicBezTo>
                  <a:pt x="8720" y="2207810"/>
                  <a:pt x="9279" y="1982551"/>
                  <a:pt x="0" y="1768113"/>
                </a:cubicBezTo>
                <a:cubicBezTo>
                  <a:pt x="-9279" y="1553675"/>
                  <a:pt x="7090" y="1354447"/>
                  <a:pt x="0" y="1178742"/>
                </a:cubicBezTo>
                <a:cubicBezTo>
                  <a:pt x="-7090" y="1003037"/>
                  <a:pt x="-23786" y="768334"/>
                  <a:pt x="0" y="589371"/>
                </a:cubicBezTo>
                <a:cubicBezTo>
                  <a:pt x="23786" y="410408"/>
                  <a:pt x="-16955" y="242082"/>
                  <a:pt x="0" y="0"/>
                </a:cubicBezTo>
                <a:close/>
              </a:path>
              <a:path w="3647661" h="4436126" extrusionOk="0">
                <a:moveTo>
                  <a:pt x="0" y="0"/>
                </a:moveTo>
                <a:cubicBezTo>
                  <a:pt x="171149" y="-7244"/>
                  <a:pt x="374684" y="2591"/>
                  <a:pt x="534990" y="0"/>
                </a:cubicBezTo>
                <a:cubicBezTo>
                  <a:pt x="695296" y="-2591"/>
                  <a:pt x="907320" y="7483"/>
                  <a:pt x="1069981" y="0"/>
                </a:cubicBezTo>
                <a:cubicBezTo>
                  <a:pt x="1232642" y="-7483"/>
                  <a:pt x="1543604" y="-26203"/>
                  <a:pt x="1677924" y="0"/>
                </a:cubicBezTo>
                <a:cubicBezTo>
                  <a:pt x="1812244" y="26203"/>
                  <a:pt x="2140632" y="31361"/>
                  <a:pt x="2322344" y="0"/>
                </a:cubicBezTo>
                <a:cubicBezTo>
                  <a:pt x="2504056" y="-31361"/>
                  <a:pt x="2658834" y="3381"/>
                  <a:pt x="2893811" y="0"/>
                </a:cubicBezTo>
                <a:cubicBezTo>
                  <a:pt x="3128788" y="-3381"/>
                  <a:pt x="3338741" y="-10376"/>
                  <a:pt x="3647661" y="0"/>
                </a:cubicBezTo>
                <a:cubicBezTo>
                  <a:pt x="3628986" y="244498"/>
                  <a:pt x="3624774" y="362520"/>
                  <a:pt x="3647661" y="545010"/>
                </a:cubicBezTo>
                <a:cubicBezTo>
                  <a:pt x="3670549" y="727500"/>
                  <a:pt x="3619543" y="968439"/>
                  <a:pt x="3647661" y="1134381"/>
                </a:cubicBezTo>
                <a:cubicBezTo>
                  <a:pt x="3675779" y="1300323"/>
                  <a:pt x="3670065" y="1646297"/>
                  <a:pt x="3647661" y="1856836"/>
                </a:cubicBezTo>
                <a:cubicBezTo>
                  <a:pt x="3625257" y="2067375"/>
                  <a:pt x="3632904" y="2315399"/>
                  <a:pt x="3647661" y="2490568"/>
                </a:cubicBezTo>
                <a:cubicBezTo>
                  <a:pt x="3662418" y="2665737"/>
                  <a:pt x="3616073" y="2880164"/>
                  <a:pt x="3647661" y="3124300"/>
                </a:cubicBezTo>
                <a:cubicBezTo>
                  <a:pt x="3679249" y="3368436"/>
                  <a:pt x="3677361" y="3519722"/>
                  <a:pt x="3647661" y="3758032"/>
                </a:cubicBezTo>
                <a:cubicBezTo>
                  <a:pt x="3617961" y="3996342"/>
                  <a:pt x="3615180" y="4147465"/>
                  <a:pt x="3647661" y="4436126"/>
                </a:cubicBezTo>
                <a:cubicBezTo>
                  <a:pt x="3506685" y="4421969"/>
                  <a:pt x="3266652" y="4433618"/>
                  <a:pt x="3149147" y="4436126"/>
                </a:cubicBezTo>
                <a:cubicBezTo>
                  <a:pt x="3031642" y="4438634"/>
                  <a:pt x="2832267" y="4432536"/>
                  <a:pt x="2650634" y="4436126"/>
                </a:cubicBezTo>
                <a:cubicBezTo>
                  <a:pt x="2469001" y="4439716"/>
                  <a:pt x="2324677" y="4416284"/>
                  <a:pt x="2042690" y="4436126"/>
                </a:cubicBezTo>
                <a:cubicBezTo>
                  <a:pt x="1760703" y="4455968"/>
                  <a:pt x="1686949" y="4416099"/>
                  <a:pt x="1398270" y="4436126"/>
                </a:cubicBezTo>
                <a:cubicBezTo>
                  <a:pt x="1109591" y="4456153"/>
                  <a:pt x="1071585" y="4455485"/>
                  <a:pt x="899756" y="4436126"/>
                </a:cubicBezTo>
                <a:cubicBezTo>
                  <a:pt x="727927" y="4416767"/>
                  <a:pt x="344407" y="4430463"/>
                  <a:pt x="0" y="4436126"/>
                </a:cubicBezTo>
                <a:cubicBezTo>
                  <a:pt x="5440" y="4303018"/>
                  <a:pt x="91" y="4161914"/>
                  <a:pt x="0" y="3891116"/>
                </a:cubicBezTo>
                <a:cubicBezTo>
                  <a:pt x="-91" y="3620318"/>
                  <a:pt x="-11601" y="3462294"/>
                  <a:pt x="0" y="3301745"/>
                </a:cubicBezTo>
                <a:cubicBezTo>
                  <a:pt x="11601" y="3141196"/>
                  <a:pt x="22776" y="2916996"/>
                  <a:pt x="0" y="2756735"/>
                </a:cubicBezTo>
                <a:cubicBezTo>
                  <a:pt x="-22776" y="2596474"/>
                  <a:pt x="5257" y="2440491"/>
                  <a:pt x="0" y="2256087"/>
                </a:cubicBezTo>
                <a:cubicBezTo>
                  <a:pt x="-5257" y="2071683"/>
                  <a:pt x="20189" y="1902567"/>
                  <a:pt x="0" y="1666716"/>
                </a:cubicBezTo>
                <a:cubicBezTo>
                  <a:pt x="-20189" y="1430865"/>
                  <a:pt x="-21241" y="1161108"/>
                  <a:pt x="0" y="988622"/>
                </a:cubicBezTo>
                <a:cubicBezTo>
                  <a:pt x="21241" y="816136"/>
                  <a:pt x="17108" y="40674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5715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29"/>
          <p:cNvSpPr/>
          <p:nvPr/>
        </p:nvSpPr>
        <p:spPr>
          <a:xfrm>
            <a:off x="838199" y="5439978"/>
            <a:ext cx="6281928" cy="18288"/>
          </a:xfrm>
          <a:custGeom>
            <a:avLst/>
            <a:gdLst/>
            <a:ahLst/>
            <a:cxnLst/>
            <a:rect l="l" t="t" r="r" b="b"/>
            <a:pathLst>
              <a:path w="6281928" h="18288" fill="none" extrusionOk="0">
                <a:moveTo>
                  <a:pt x="0" y="0"/>
                </a:moveTo>
                <a:cubicBezTo>
                  <a:pt x="205960" y="24870"/>
                  <a:pt x="343550" y="5918"/>
                  <a:pt x="572353" y="0"/>
                </a:cubicBezTo>
                <a:cubicBezTo>
                  <a:pt x="801156" y="-5918"/>
                  <a:pt x="1015649" y="-11381"/>
                  <a:pt x="1207526" y="0"/>
                </a:cubicBezTo>
                <a:cubicBezTo>
                  <a:pt x="1399403" y="11381"/>
                  <a:pt x="1549725" y="7866"/>
                  <a:pt x="1779880" y="0"/>
                </a:cubicBezTo>
                <a:cubicBezTo>
                  <a:pt x="2010035" y="-7866"/>
                  <a:pt x="2190674" y="12826"/>
                  <a:pt x="2540691" y="0"/>
                </a:cubicBezTo>
                <a:cubicBezTo>
                  <a:pt x="2890708" y="-12826"/>
                  <a:pt x="3025718" y="-18534"/>
                  <a:pt x="3238683" y="0"/>
                </a:cubicBezTo>
                <a:cubicBezTo>
                  <a:pt x="3451648" y="18534"/>
                  <a:pt x="3603947" y="14884"/>
                  <a:pt x="3936675" y="0"/>
                </a:cubicBezTo>
                <a:cubicBezTo>
                  <a:pt x="4269403" y="-14884"/>
                  <a:pt x="4480718" y="-24607"/>
                  <a:pt x="4760305" y="0"/>
                </a:cubicBezTo>
                <a:cubicBezTo>
                  <a:pt x="5039892" y="24607"/>
                  <a:pt x="5359549" y="-31311"/>
                  <a:pt x="5521117" y="0"/>
                </a:cubicBezTo>
                <a:cubicBezTo>
                  <a:pt x="5682685" y="31311"/>
                  <a:pt x="5986067" y="-12593"/>
                  <a:pt x="6281928" y="0"/>
                </a:cubicBezTo>
                <a:cubicBezTo>
                  <a:pt x="6282307" y="7355"/>
                  <a:pt x="6282212" y="10249"/>
                  <a:pt x="6281928" y="18288"/>
                </a:cubicBezTo>
                <a:cubicBezTo>
                  <a:pt x="6078981" y="8428"/>
                  <a:pt x="5961061" y="2290"/>
                  <a:pt x="5772394" y="18288"/>
                </a:cubicBezTo>
                <a:cubicBezTo>
                  <a:pt x="5583727" y="34286"/>
                  <a:pt x="5329968" y="24208"/>
                  <a:pt x="5200040" y="18288"/>
                </a:cubicBezTo>
                <a:cubicBezTo>
                  <a:pt x="5070112" y="12368"/>
                  <a:pt x="4793288" y="21070"/>
                  <a:pt x="4439229" y="18288"/>
                </a:cubicBezTo>
                <a:cubicBezTo>
                  <a:pt x="4085170" y="15506"/>
                  <a:pt x="3813765" y="-16466"/>
                  <a:pt x="3615599" y="18288"/>
                </a:cubicBezTo>
                <a:cubicBezTo>
                  <a:pt x="3417433" y="53042"/>
                  <a:pt x="3133643" y="20727"/>
                  <a:pt x="2980426" y="18288"/>
                </a:cubicBezTo>
                <a:cubicBezTo>
                  <a:pt x="2827209" y="15849"/>
                  <a:pt x="2380685" y="51850"/>
                  <a:pt x="2156795" y="18288"/>
                </a:cubicBezTo>
                <a:cubicBezTo>
                  <a:pt x="1932905" y="-15274"/>
                  <a:pt x="1716744" y="-1398"/>
                  <a:pt x="1584442" y="18288"/>
                </a:cubicBezTo>
                <a:cubicBezTo>
                  <a:pt x="1452140" y="37974"/>
                  <a:pt x="1280887" y="12750"/>
                  <a:pt x="1074908" y="18288"/>
                </a:cubicBezTo>
                <a:cubicBezTo>
                  <a:pt x="868929" y="23826"/>
                  <a:pt x="318124" y="-17878"/>
                  <a:pt x="0" y="18288"/>
                </a:cubicBezTo>
                <a:cubicBezTo>
                  <a:pt x="-384" y="12702"/>
                  <a:pt x="-513" y="4636"/>
                  <a:pt x="0" y="0"/>
                </a:cubicBezTo>
                <a:close/>
              </a:path>
              <a:path w="6281928" h="18288" extrusionOk="0">
                <a:moveTo>
                  <a:pt x="0" y="0"/>
                </a:moveTo>
                <a:cubicBezTo>
                  <a:pt x="135290" y="27650"/>
                  <a:pt x="488372" y="4391"/>
                  <a:pt x="635173" y="0"/>
                </a:cubicBezTo>
                <a:cubicBezTo>
                  <a:pt x="781974" y="-4391"/>
                  <a:pt x="992816" y="14310"/>
                  <a:pt x="1144707" y="0"/>
                </a:cubicBezTo>
                <a:cubicBezTo>
                  <a:pt x="1296598" y="-14310"/>
                  <a:pt x="1796462" y="-1258"/>
                  <a:pt x="1968337" y="0"/>
                </a:cubicBezTo>
                <a:cubicBezTo>
                  <a:pt x="2140212" y="1258"/>
                  <a:pt x="2343376" y="-12852"/>
                  <a:pt x="2603510" y="0"/>
                </a:cubicBezTo>
                <a:cubicBezTo>
                  <a:pt x="2863644" y="12852"/>
                  <a:pt x="2935073" y="-10591"/>
                  <a:pt x="3238683" y="0"/>
                </a:cubicBezTo>
                <a:cubicBezTo>
                  <a:pt x="3542293" y="10591"/>
                  <a:pt x="3731676" y="3538"/>
                  <a:pt x="4062313" y="0"/>
                </a:cubicBezTo>
                <a:cubicBezTo>
                  <a:pt x="4392950" y="-3538"/>
                  <a:pt x="4440715" y="28126"/>
                  <a:pt x="4634667" y="0"/>
                </a:cubicBezTo>
                <a:cubicBezTo>
                  <a:pt x="4828619" y="-28126"/>
                  <a:pt x="5052661" y="8974"/>
                  <a:pt x="5458297" y="0"/>
                </a:cubicBezTo>
                <a:cubicBezTo>
                  <a:pt x="5863933" y="-8974"/>
                  <a:pt x="5906900" y="-24516"/>
                  <a:pt x="6281928" y="0"/>
                </a:cubicBezTo>
                <a:cubicBezTo>
                  <a:pt x="6282268" y="5688"/>
                  <a:pt x="6281759" y="13142"/>
                  <a:pt x="6281928" y="18288"/>
                </a:cubicBezTo>
                <a:cubicBezTo>
                  <a:pt x="6036108" y="15339"/>
                  <a:pt x="5743611" y="10415"/>
                  <a:pt x="5583936" y="18288"/>
                </a:cubicBezTo>
                <a:cubicBezTo>
                  <a:pt x="5424261" y="26161"/>
                  <a:pt x="5250533" y="-179"/>
                  <a:pt x="4948763" y="18288"/>
                </a:cubicBezTo>
                <a:cubicBezTo>
                  <a:pt x="4646993" y="36755"/>
                  <a:pt x="4354673" y="7565"/>
                  <a:pt x="4125133" y="18288"/>
                </a:cubicBezTo>
                <a:cubicBezTo>
                  <a:pt x="3895593" y="29012"/>
                  <a:pt x="3570246" y="29209"/>
                  <a:pt x="3301502" y="18288"/>
                </a:cubicBezTo>
                <a:cubicBezTo>
                  <a:pt x="3032758" y="7367"/>
                  <a:pt x="2955340" y="11905"/>
                  <a:pt x="2729149" y="18288"/>
                </a:cubicBezTo>
                <a:cubicBezTo>
                  <a:pt x="2502958" y="24671"/>
                  <a:pt x="2269423" y="3142"/>
                  <a:pt x="2031157" y="18288"/>
                </a:cubicBezTo>
                <a:cubicBezTo>
                  <a:pt x="1792891" y="33434"/>
                  <a:pt x="1484731" y="22122"/>
                  <a:pt x="1207526" y="18288"/>
                </a:cubicBezTo>
                <a:cubicBezTo>
                  <a:pt x="930321" y="14454"/>
                  <a:pt x="560231" y="-33402"/>
                  <a:pt x="0" y="18288"/>
                </a:cubicBezTo>
                <a:cubicBezTo>
                  <a:pt x="-478" y="10520"/>
                  <a:pt x="210" y="5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pic>
        <p:nvPicPr>
          <p:cNvPr id="650" name="Google Shape;650;p29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29"/>
          <p:cNvSpPr txBox="1"/>
          <p:nvPr/>
        </p:nvSpPr>
        <p:spPr>
          <a:xfrm>
            <a:off x="7942375" y="2866925"/>
            <a:ext cx="2888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Questions…?</a:t>
            </a:r>
            <a:endParaRPr/>
          </a:p>
        </p:txBody>
      </p:sp>
      <p:pic>
        <p:nvPicPr>
          <p:cNvPr id="652" name="Google Shape;652;p29" descr="A picture containing text, cloc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3" name="Google Shape;653;p29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54" name="Google Shape;654;p29"/>
          <p:cNvSpPr txBox="1"/>
          <p:nvPr/>
        </p:nvSpPr>
        <p:spPr>
          <a:xfrm>
            <a:off x="3698333" y="6368450"/>
            <a:ext cx="51614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  <p:pic>
        <p:nvPicPr>
          <p:cNvPr id="655" name="Google Shape;655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"/>
          <p:cNvSpPr txBox="1">
            <a:spLocks noGrp="1"/>
          </p:cNvSpPr>
          <p:nvPr>
            <p:ph type="title"/>
          </p:nvPr>
        </p:nvSpPr>
        <p:spPr>
          <a:xfrm>
            <a:off x="490888" y="42716"/>
            <a:ext cx="10515600" cy="923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imes New Roman"/>
              <a:buNone/>
            </a:pPr>
            <a:r>
              <a:rPr lang="en-US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MAGICIAN Team</a:t>
            </a:r>
            <a:endParaRPr/>
          </a:p>
        </p:txBody>
      </p:sp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289" y="379615"/>
            <a:ext cx="4856460" cy="485646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/>
        </p:nvSpPr>
        <p:spPr>
          <a:xfrm>
            <a:off x="822003" y="5264707"/>
            <a:ext cx="10886301" cy="953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MAGICIAN is a joint UAF – UNH team funded by the 2018 NSF EPSCoR RII Track 2 Program that develops machine-learning (ML) algorithms for predicting hazardous Geomagnetically Induced Currents.</a:t>
            </a:r>
            <a:endParaRPr/>
          </a:p>
        </p:txBody>
      </p:sp>
      <p:pic>
        <p:nvPicPr>
          <p:cNvPr id="125" name="Google Shape;125;p3" descr="A collage of people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1628" y="329892"/>
            <a:ext cx="6443083" cy="4593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27" name="Google Shape;127;p3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" descr="A close up of a sig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3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" name="Google Shape;131;p3"/>
          <p:cNvSpPr txBox="1"/>
          <p:nvPr/>
        </p:nvSpPr>
        <p:spPr>
          <a:xfrm>
            <a:off x="3698333" y="6368450"/>
            <a:ext cx="51861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"/>
          <p:cNvSpPr txBox="1">
            <a:spLocks noGrp="1"/>
          </p:cNvSpPr>
          <p:nvPr>
            <p:ph type="title"/>
          </p:nvPr>
        </p:nvSpPr>
        <p:spPr>
          <a:xfrm>
            <a:off x="838200" y="10138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imes New Roman"/>
              <a:buNone/>
            </a:pPr>
            <a:r>
              <a:rPr lang="en-US" b="1">
                <a:solidFill>
                  <a:schemeClr val="accen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Geomagnetically Induced Currents (GICs)</a:t>
            </a:r>
            <a:endParaRPr/>
          </a:p>
        </p:txBody>
      </p:sp>
      <p:pic>
        <p:nvPicPr>
          <p:cNvPr id="138" name="Google Shape;13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876" y="1313957"/>
            <a:ext cx="5594675" cy="391321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4"/>
          <p:cNvSpPr/>
          <p:nvPr/>
        </p:nvSpPr>
        <p:spPr>
          <a:xfrm>
            <a:off x="6197062" y="1168715"/>
            <a:ext cx="5976550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MAGICIAN team addresses three key science questions using artificial intelligence with ever-growing space science dataset: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transient solar wind features lead to large changes in the geomagnetic fields?</a:t>
            </a:r>
            <a:endParaRPr/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magnetospheric and ionospheric (MI) parameters account for regional differences in geomagnetic field changes?</a:t>
            </a:r>
            <a:endParaRPr/>
          </a:p>
          <a:p>
            <a:pPr marL="8001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8001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an array of simple, commercial magnetometers contribute to regional GIC Modeling?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381876" y="5266051"/>
            <a:ext cx="257475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Gannon [EEonline, 2016]</a:t>
            </a:r>
            <a:endParaRPr/>
          </a:p>
        </p:txBody>
      </p:sp>
      <p:sp>
        <p:nvSpPr>
          <p:cNvPr id="141" name="Google Shape;141;p4"/>
          <p:cNvSpPr txBox="1"/>
          <p:nvPr/>
        </p:nvSpPr>
        <p:spPr>
          <a:xfrm>
            <a:off x="6712520" y="2680430"/>
            <a:ext cx="439694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Global &amp; Local Geomagnetic Field Models</a:t>
            </a:r>
            <a:endParaRPr/>
          </a:p>
        </p:txBody>
      </p:sp>
      <p:sp>
        <p:nvSpPr>
          <p:cNvPr id="142" name="Google Shape;142;p4"/>
          <p:cNvSpPr txBox="1"/>
          <p:nvPr/>
        </p:nvSpPr>
        <p:spPr>
          <a:xfrm>
            <a:off x="6712520" y="4038072"/>
            <a:ext cx="515329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Ionospheric Plasma Convection Model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Aurora Image Classification Model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Electron density Model</a:t>
            </a:r>
            <a:endParaRPr/>
          </a:p>
        </p:txBody>
      </p:sp>
      <p:sp>
        <p:nvSpPr>
          <p:cNvPr id="143" name="Google Shape;143;p4"/>
          <p:cNvSpPr txBox="1"/>
          <p:nvPr/>
        </p:nvSpPr>
        <p:spPr>
          <a:xfrm>
            <a:off x="6712520" y="5596815"/>
            <a:ext cx="49824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SWUG: Building a cost-effective, research-capable magnetometer array for space weather research</a:t>
            </a:r>
            <a:endParaRPr/>
          </a:p>
        </p:txBody>
      </p:sp>
      <p:sp>
        <p:nvSpPr>
          <p:cNvPr id="144" name="Google Shape;144;p4"/>
          <p:cNvSpPr txBox="1"/>
          <p:nvPr/>
        </p:nvSpPr>
        <p:spPr>
          <a:xfrm>
            <a:off x="128645" y="5674261"/>
            <a:ext cx="59765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focus on large geomagnetic field disturbances, a trigger of GICs.</a:t>
            </a:r>
            <a:endParaRPr/>
          </a:p>
        </p:txBody>
      </p:sp>
      <p:sp>
        <p:nvSpPr>
          <p:cNvPr id="145" name="Google Shape;145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46" name="Google Shape;146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4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p4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0" name="Google Shape;150;p4"/>
          <p:cNvSpPr txBox="1"/>
          <p:nvPr/>
        </p:nvSpPr>
        <p:spPr>
          <a:xfrm>
            <a:off x="3698333" y="6368450"/>
            <a:ext cx="5074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68549" y="1279199"/>
            <a:ext cx="2436583" cy="3252964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5"/>
          <p:cNvSpPr txBox="1"/>
          <p:nvPr/>
        </p:nvSpPr>
        <p:spPr>
          <a:xfrm>
            <a:off x="8260924" y="2943025"/>
            <a:ext cx="1786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Longitude</a:t>
            </a:r>
            <a:endParaRPr/>
          </a:p>
        </p:txBody>
      </p:sp>
      <p:sp>
        <p:nvSpPr>
          <p:cNvPr id="157" name="Google Shape;157;p5"/>
          <p:cNvSpPr txBox="1"/>
          <p:nvPr/>
        </p:nvSpPr>
        <p:spPr>
          <a:xfrm>
            <a:off x="7686402" y="1430425"/>
            <a:ext cx="164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Latitude</a:t>
            </a:r>
            <a:endParaRPr/>
          </a:p>
        </p:txBody>
      </p:sp>
      <p:sp>
        <p:nvSpPr>
          <p:cNvPr id="158" name="Google Shape;158;p5"/>
          <p:cNvSpPr txBox="1"/>
          <p:nvPr/>
        </p:nvSpPr>
        <p:spPr>
          <a:xfrm>
            <a:off x="4332242" y="1332700"/>
            <a:ext cx="213663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Diurnal (LT)</a:t>
            </a:r>
            <a:endParaRPr dirty="0"/>
          </a:p>
        </p:txBody>
      </p:sp>
      <p:sp>
        <p:nvSpPr>
          <p:cNvPr id="159" name="Google Shape;159;p5"/>
          <p:cNvSpPr txBox="1"/>
          <p:nvPr/>
        </p:nvSpPr>
        <p:spPr>
          <a:xfrm>
            <a:off x="4344578" y="5096645"/>
            <a:ext cx="21242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activity</a:t>
            </a:r>
            <a:endParaRPr/>
          </a:p>
        </p:txBody>
      </p:sp>
      <p:sp>
        <p:nvSpPr>
          <p:cNvPr id="160" name="Google Shape;160;p5"/>
          <p:cNvSpPr txBox="1"/>
          <p:nvPr/>
        </p:nvSpPr>
        <p:spPr>
          <a:xfrm>
            <a:off x="414811" y="1386521"/>
            <a:ext cx="3412729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Geomagnetic storms/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CIR</a:t>
            </a:r>
            <a:endParaRPr/>
          </a:p>
        </p:txBody>
      </p:sp>
      <p:sp>
        <p:nvSpPr>
          <p:cNvPr id="161" name="Google Shape;161;p5"/>
          <p:cNvSpPr txBox="1"/>
          <p:nvPr/>
        </p:nvSpPr>
        <p:spPr>
          <a:xfrm>
            <a:off x="7385007" y="4511233"/>
            <a:ext cx="14061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Seasons</a:t>
            </a:r>
            <a:endParaRPr/>
          </a:p>
        </p:txBody>
      </p:sp>
      <p:sp>
        <p:nvSpPr>
          <p:cNvPr id="162" name="Google Shape;162;p5"/>
          <p:cNvSpPr txBox="1"/>
          <p:nvPr/>
        </p:nvSpPr>
        <p:spPr>
          <a:xfrm>
            <a:off x="416426" y="376375"/>
            <a:ext cx="1123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Motivation: Can we predict the ionosphere accurately with ANNs…?</a:t>
            </a:r>
            <a:endParaRPr/>
          </a:p>
        </p:txBody>
      </p:sp>
      <p:sp>
        <p:nvSpPr>
          <p:cNvPr id="163" name="Google Shape;163;p5"/>
          <p:cNvSpPr/>
          <p:nvPr/>
        </p:nvSpPr>
        <p:spPr>
          <a:xfrm>
            <a:off x="3865741" y="2587246"/>
            <a:ext cx="3302068" cy="1856096"/>
          </a:xfrm>
          <a:prstGeom prst="irregularSeal1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Ionosphere</a:t>
            </a:r>
            <a:endParaRPr/>
          </a:p>
        </p:txBody>
      </p:sp>
      <p:cxnSp>
        <p:nvCxnSpPr>
          <p:cNvPr id="164" name="Google Shape;164;p5"/>
          <p:cNvCxnSpPr/>
          <p:nvPr/>
        </p:nvCxnSpPr>
        <p:spPr>
          <a:xfrm>
            <a:off x="5257165" y="1941953"/>
            <a:ext cx="19084" cy="60821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5" name="Google Shape;165;p5"/>
          <p:cNvCxnSpPr/>
          <p:nvPr/>
        </p:nvCxnSpPr>
        <p:spPr>
          <a:xfrm flipH="1">
            <a:off x="7167809" y="2055246"/>
            <a:ext cx="439985" cy="42027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6" name="Google Shape;166;p5"/>
          <p:cNvCxnSpPr/>
          <p:nvPr/>
        </p:nvCxnSpPr>
        <p:spPr>
          <a:xfrm rot="10800000" flipH="1">
            <a:off x="3783246" y="4294125"/>
            <a:ext cx="593546" cy="453958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7" name="Google Shape;167;p5"/>
          <p:cNvCxnSpPr>
            <a:stCxn id="159" idx="0"/>
          </p:cNvCxnSpPr>
          <p:nvPr/>
        </p:nvCxnSpPr>
        <p:spPr>
          <a:xfrm rot="10800000">
            <a:off x="5402528" y="4378145"/>
            <a:ext cx="4200" cy="7185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8" name="Google Shape;168;p5"/>
          <p:cNvCxnSpPr/>
          <p:nvPr/>
        </p:nvCxnSpPr>
        <p:spPr>
          <a:xfrm rot="10800000">
            <a:off x="6594019" y="4307517"/>
            <a:ext cx="696877" cy="343484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69" name="Google Shape;169;p5"/>
          <p:cNvCxnSpPr/>
          <p:nvPr/>
        </p:nvCxnSpPr>
        <p:spPr>
          <a:xfrm rot="10800000">
            <a:off x="7516248" y="3297300"/>
            <a:ext cx="744689" cy="1005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0" name="Google Shape;170;p5"/>
          <p:cNvSpPr txBox="1"/>
          <p:nvPr/>
        </p:nvSpPr>
        <p:spPr>
          <a:xfrm>
            <a:off x="1049708" y="4573425"/>
            <a:ext cx="309983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Neutral winds</a:t>
            </a:r>
            <a:endParaRPr/>
          </a:p>
        </p:txBody>
      </p:sp>
      <p:cxnSp>
        <p:nvCxnSpPr>
          <p:cNvPr id="171" name="Google Shape;171;p5"/>
          <p:cNvCxnSpPr/>
          <p:nvPr/>
        </p:nvCxnSpPr>
        <p:spPr>
          <a:xfrm>
            <a:off x="3011218" y="2278320"/>
            <a:ext cx="512061" cy="35577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2" name="Google Shape;172;p5"/>
          <p:cNvSpPr txBox="1"/>
          <p:nvPr/>
        </p:nvSpPr>
        <p:spPr>
          <a:xfrm>
            <a:off x="329644" y="3173250"/>
            <a:ext cx="2399183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Magnetic field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configurations</a:t>
            </a:r>
            <a:endParaRPr/>
          </a:p>
        </p:txBody>
      </p:sp>
      <p:cxnSp>
        <p:nvCxnSpPr>
          <p:cNvPr id="173" name="Google Shape;173;p5"/>
          <p:cNvCxnSpPr/>
          <p:nvPr/>
        </p:nvCxnSpPr>
        <p:spPr>
          <a:xfrm rot="10800000" flipH="1">
            <a:off x="2797997" y="3654904"/>
            <a:ext cx="719305" cy="26775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74" name="Google Shape;174;p5"/>
          <p:cNvSpPr txBox="1"/>
          <p:nvPr/>
        </p:nvSpPr>
        <p:spPr>
          <a:xfrm>
            <a:off x="9271421" y="4573478"/>
            <a:ext cx="2759529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Forcing from Solar and neutral atmosphere</a:t>
            </a:r>
            <a:endParaRPr/>
          </a:p>
        </p:txBody>
      </p:sp>
      <p:sp>
        <p:nvSpPr>
          <p:cNvPr id="175" name="Google Shape;175;p5"/>
          <p:cNvSpPr txBox="1"/>
          <p:nvPr/>
        </p:nvSpPr>
        <p:spPr>
          <a:xfrm>
            <a:off x="732701" y="5509650"/>
            <a:ext cx="7844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It is a complicated system…!!!</a:t>
            </a:r>
            <a:endParaRPr/>
          </a:p>
        </p:txBody>
      </p:sp>
      <p:sp>
        <p:nvSpPr>
          <p:cNvPr id="176" name="Google Shape;17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pic>
        <p:nvPicPr>
          <p:cNvPr id="177" name="Google Shape;1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5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0" name="Google Shape;180;p5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1" name="Google Shape;181;p5"/>
          <p:cNvSpPr txBox="1"/>
          <p:nvPr/>
        </p:nvSpPr>
        <p:spPr>
          <a:xfrm>
            <a:off x="3698333" y="6368450"/>
            <a:ext cx="500082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613510" y="118579"/>
            <a:ext cx="33382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ANNIM-2D architecture:</a:t>
            </a:r>
            <a:endParaRPr/>
          </a:p>
        </p:txBody>
      </p:sp>
      <p:pic>
        <p:nvPicPr>
          <p:cNvPr id="187" name="Google Shape;18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0343" y="710670"/>
            <a:ext cx="10179698" cy="5056943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2745"/>
              </a:srgbClr>
            </a:outerShdw>
          </a:effectLst>
        </p:spPr>
      </p:pic>
      <p:sp>
        <p:nvSpPr>
          <p:cNvPr id="188" name="Google Shape;188;p6"/>
          <p:cNvSpPr/>
          <p:nvPr/>
        </p:nvSpPr>
        <p:spPr>
          <a:xfrm>
            <a:off x="1110343" y="4021492"/>
            <a:ext cx="961053" cy="569167"/>
          </a:xfrm>
          <a:prstGeom prst="rect">
            <a:avLst/>
          </a:prstGeom>
          <a:solidFill>
            <a:srgbClr val="FEFE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Primary inputs</a:t>
            </a:r>
            <a:endParaRPr/>
          </a:p>
        </p:txBody>
      </p:sp>
      <p:sp>
        <p:nvSpPr>
          <p:cNvPr id="189" name="Google Shape;189;p6"/>
          <p:cNvSpPr/>
          <p:nvPr/>
        </p:nvSpPr>
        <p:spPr>
          <a:xfrm>
            <a:off x="3197888" y="5207574"/>
            <a:ext cx="2313991" cy="690465"/>
          </a:xfrm>
          <a:prstGeom prst="rect">
            <a:avLst/>
          </a:prstGeom>
          <a:solidFill>
            <a:srgbClr val="FEFE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Coupled with IGRF-12 and HWM-14</a:t>
            </a:r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7795619" y="4887966"/>
            <a:ext cx="2313991" cy="690465"/>
          </a:xfrm>
          <a:prstGeom prst="rect">
            <a:avLst/>
          </a:prstGeom>
          <a:solidFill>
            <a:srgbClr val="FEFEFE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Architecture of the neural network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4212526" y="4881072"/>
            <a:ext cx="345209" cy="443403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1418264" y="3123599"/>
            <a:ext cx="345209" cy="88654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8780011" y="4216232"/>
            <a:ext cx="345209" cy="649667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6"/>
          <p:cNvSpPr txBox="1"/>
          <p:nvPr/>
        </p:nvSpPr>
        <p:spPr>
          <a:xfrm>
            <a:off x="8174930" y="42272"/>
            <a:ext cx="340356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Sai Gowtam and Tulasi Ram, 2017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Tulasi Ram et al., 2018</a:t>
            </a:r>
            <a:endParaRPr/>
          </a:p>
        </p:txBody>
      </p:sp>
      <p:sp>
        <p:nvSpPr>
          <p:cNvPr id="195" name="Google Shape;19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6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6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Google Shape;199;p6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00" name="Google Shape;200;p6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7"/>
          <p:cNvGrpSpPr/>
          <p:nvPr/>
        </p:nvGrpSpPr>
        <p:grpSpPr>
          <a:xfrm>
            <a:off x="218106" y="295039"/>
            <a:ext cx="11636605" cy="5312325"/>
            <a:chOff x="304693" y="1199311"/>
            <a:chExt cx="11767233" cy="5312326"/>
          </a:xfrm>
        </p:grpSpPr>
        <p:sp>
          <p:nvSpPr>
            <p:cNvPr id="206" name="Google Shape;206;p7"/>
            <p:cNvSpPr txBox="1"/>
            <p:nvPr/>
          </p:nvSpPr>
          <p:spPr>
            <a:xfrm>
              <a:off x="3730931" y="2156290"/>
              <a:ext cx="2735227" cy="4247317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7"/>
            <p:cNvSpPr txBox="1"/>
            <p:nvPr/>
          </p:nvSpPr>
          <p:spPr>
            <a:xfrm>
              <a:off x="304693" y="2924656"/>
              <a:ext cx="2324716" cy="2747015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08" name="Google Shape;208;p7"/>
            <p:cNvGrpSpPr/>
            <p:nvPr/>
          </p:nvGrpSpPr>
          <p:grpSpPr>
            <a:xfrm>
              <a:off x="329390" y="2498872"/>
              <a:ext cx="2333459" cy="2849853"/>
              <a:chOff x="340364" y="2745005"/>
              <a:chExt cx="2292988" cy="3179011"/>
            </a:xfrm>
          </p:grpSpPr>
          <p:sp>
            <p:nvSpPr>
              <p:cNvPr id="209" name="Google Shape;209;p7"/>
              <p:cNvSpPr txBox="1"/>
              <p:nvPr/>
            </p:nvSpPr>
            <p:spPr>
              <a:xfrm>
                <a:off x="826467" y="2745005"/>
                <a:ext cx="13810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b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Database</a:t>
                </a:r>
                <a:endParaRPr/>
              </a:p>
            </p:txBody>
          </p:sp>
          <p:sp>
            <p:nvSpPr>
              <p:cNvPr id="210" name="Google Shape;210;p7"/>
              <p:cNvSpPr txBox="1"/>
              <p:nvPr/>
            </p:nvSpPr>
            <p:spPr>
              <a:xfrm>
                <a:off x="340364" y="3622020"/>
                <a:ext cx="2292988" cy="7209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Nearly two decades of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Global Digisonde data</a:t>
                </a:r>
                <a:endParaRPr sz="18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7"/>
              <p:cNvSpPr txBox="1"/>
              <p:nvPr/>
            </p:nvSpPr>
            <p:spPr>
              <a:xfrm>
                <a:off x="340364" y="4385960"/>
                <a:ext cx="2281081" cy="4119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Topside sounders data</a:t>
                </a:r>
                <a:endParaRPr/>
              </a:p>
            </p:txBody>
          </p:sp>
          <p:sp>
            <p:nvSpPr>
              <p:cNvPr id="212" name="Google Shape;212;p7"/>
              <p:cNvSpPr txBox="1"/>
              <p:nvPr/>
            </p:nvSpPr>
            <p:spPr>
              <a:xfrm>
                <a:off x="340365" y="4894041"/>
                <a:ext cx="2252860" cy="1029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GPS-RO data from </a:t>
                </a:r>
                <a:endParaRPr/>
              </a:p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rgbClr val="0000FF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COSMIC, CHAMP, and GRACE</a:t>
                </a:r>
                <a:endParaRPr/>
              </a:p>
            </p:txBody>
          </p:sp>
        </p:grpSp>
        <p:sp>
          <p:nvSpPr>
            <p:cNvPr id="213" name="Google Shape;213;p7"/>
            <p:cNvSpPr txBox="1"/>
            <p:nvPr/>
          </p:nvSpPr>
          <p:spPr>
            <a:xfrm>
              <a:off x="6780473" y="1199311"/>
              <a:ext cx="2766463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ANN architecture</a:t>
              </a:r>
              <a:endParaRPr/>
            </a:p>
          </p:txBody>
        </p:sp>
        <p:grpSp>
          <p:nvGrpSpPr>
            <p:cNvPr id="214" name="Google Shape;214;p7"/>
            <p:cNvGrpSpPr/>
            <p:nvPr/>
          </p:nvGrpSpPr>
          <p:grpSpPr>
            <a:xfrm>
              <a:off x="3775480" y="2310180"/>
              <a:ext cx="2866489" cy="4093428"/>
              <a:chOff x="3538723" y="2279235"/>
              <a:chExt cx="3185350" cy="4093428"/>
            </a:xfrm>
          </p:grpSpPr>
          <p:grpSp>
            <p:nvGrpSpPr>
              <p:cNvPr id="215" name="Google Shape;215;p7"/>
              <p:cNvGrpSpPr/>
              <p:nvPr/>
            </p:nvGrpSpPr>
            <p:grpSpPr>
              <a:xfrm>
                <a:off x="3538723" y="2279235"/>
                <a:ext cx="3185350" cy="4093428"/>
                <a:chOff x="3544710" y="1882323"/>
                <a:chExt cx="3046317" cy="4843599"/>
              </a:xfrm>
            </p:grpSpPr>
            <p:sp>
              <p:nvSpPr>
                <p:cNvPr id="216" name="Google Shape;216;p7"/>
                <p:cNvSpPr txBox="1"/>
                <p:nvPr/>
              </p:nvSpPr>
              <p:spPr>
                <a:xfrm>
                  <a:off x="4657961" y="1882323"/>
                  <a:ext cx="1933066" cy="48435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DOY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UT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Altitude (h)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Latitude (</a:t>
                  </a:r>
                  <a:r>
                    <a:rPr lang="en-US" sz="2000" b="1" i="1">
                      <a:solidFill>
                        <a:srgbClr val="FF0000"/>
                      </a:solidFill>
                      <a:latin typeface="Cambria Math"/>
                      <a:ea typeface="Cambria Math"/>
                      <a:cs typeface="Cambria Math"/>
                      <a:sym typeface="Cambria Math"/>
                    </a:rPr>
                    <a:t>ϕ</a:t>
                  </a:r>
                  <a:r>
                    <a:rPr lang="en-US" sz="2000" b="1" i="1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)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Longitude (</a:t>
                  </a:r>
                  <a:r>
                    <a:rPr lang="en-US" sz="2000" b="1" i="1">
                      <a:solidFill>
                        <a:srgbClr val="FF0000"/>
                      </a:solidFill>
                      <a:latin typeface="Cambria Math"/>
                      <a:ea typeface="Cambria Math"/>
                      <a:cs typeface="Cambria Math"/>
                      <a:sym typeface="Cambria Math"/>
                    </a:rPr>
                    <a:t>λ</a:t>
                  </a:r>
                  <a:r>
                    <a:rPr lang="en-US" sz="2000" b="1" i="1">
                      <a:solidFill>
                        <a:srgbClr val="FF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)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F10.7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Kp-index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Declination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Inclination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Dip latitude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FF00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Zonal wind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FF00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Meridional </a:t>
                  </a:r>
                  <a:endParaRPr/>
                </a:p>
                <a:p>
                  <a:pPr marL="0" marR="0" lvl="0" indent="0" algn="just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 i="1">
                      <a:solidFill>
                        <a:srgbClr val="FF00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wind</a:t>
                  </a:r>
                  <a:endParaRPr/>
                </a:p>
              </p:txBody>
            </p:sp>
            <p:sp>
              <p:nvSpPr>
                <p:cNvPr id="217" name="Google Shape;217;p7"/>
                <p:cNvSpPr txBox="1"/>
                <p:nvPr/>
              </p:nvSpPr>
              <p:spPr>
                <a:xfrm>
                  <a:off x="3613695" y="4823395"/>
                  <a:ext cx="93326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i="1">
                      <a:solidFill>
                        <a:srgbClr val="00B05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IGRF-12</a:t>
                  </a:r>
                  <a:endParaRPr/>
                </a:p>
              </p:txBody>
            </p:sp>
            <p:sp>
              <p:nvSpPr>
                <p:cNvPr id="218" name="Google Shape;218;p7"/>
                <p:cNvSpPr txBox="1"/>
                <p:nvPr/>
              </p:nvSpPr>
              <p:spPr>
                <a:xfrm>
                  <a:off x="3544710" y="5891511"/>
                  <a:ext cx="1047082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800" b="1" i="1">
                      <a:solidFill>
                        <a:srgbClr val="FF00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HWM-14</a:t>
                  </a:r>
                  <a:endParaRPr/>
                </a:p>
              </p:txBody>
            </p:sp>
            <p:sp>
              <p:nvSpPr>
                <p:cNvPr id="219" name="Google Shape;219;p7"/>
                <p:cNvSpPr/>
                <p:nvPr/>
              </p:nvSpPr>
              <p:spPr>
                <a:xfrm>
                  <a:off x="4600754" y="4590376"/>
                  <a:ext cx="89028" cy="892651"/>
                </a:xfrm>
                <a:prstGeom prst="leftBrace">
                  <a:avLst>
                    <a:gd name="adj1" fmla="val 8333"/>
                    <a:gd name="adj2" fmla="val 50000"/>
                  </a:avLst>
                </a:prstGeom>
                <a:noFill/>
                <a:ln w="19050" cap="flat" cmpd="sng">
                  <a:solidFill>
                    <a:srgbClr val="00B05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20" name="Google Shape;220;p7"/>
              <p:cNvSpPr/>
              <p:nvPr/>
            </p:nvSpPr>
            <p:spPr>
              <a:xfrm>
                <a:off x="4667198" y="5421793"/>
                <a:ext cx="86341" cy="803515"/>
              </a:xfrm>
              <a:prstGeom prst="leftBrace">
                <a:avLst>
                  <a:gd name="adj1" fmla="val 8333"/>
                  <a:gd name="adj2" fmla="val 50000"/>
                </a:avLst>
              </a:prstGeom>
              <a:noFill/>
              <a:ln w="19050" cap="flat" cmpd="sng">
                <a:solidFill>
                  <a:srgbClr val="FF00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1" name="Google Shape;221;p7"/>
            <p:cNvSpPr/>
            <p:nvPr/>
          </p:nvSpPr>
          <p:spPr>
            <a:xfrm>
              <a:off x="7495727" y="3885320"/>
              <a:ext cx="1856607" cy="825686"/>
            </a:xfrm>
            <a:prstGeom prst="rect">
              <a:avLst/>
            </a:prstGeom>
            <a:noFill/>
            <a:ln w="28575" cap="flat" cmpd="sng">
              <a:solidFill>
                <a:srgbClr val="00B050">
                  <a:alpha val="58823"/>
                </a:srgbClr>
              </a:solidFill>
              <a:prstDash val="dash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Hidden layer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with </a:t>
              </a:r>
              <a:r>
                <a:rPr lang="en-US" sz="1800" b="1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rPr>
                <a:t>40 neurons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 txBox="1"/>
            <p:nvPr/>
          </p:nvSpPr>
          <p:spPr>
            <a:xfrm>
              <a:off x="8002544" y="3333548"/>
              <a:ext cx="105334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ANN</a:t>
              </a:r>
              <a:endParaRPr dirty="0"/>
            </a:p>
          </p:txBody>
        </p:sp>
        <p:grpSp>
          <p:nvGrpSpPr>
            <p:cNvPr id="223" name="Google Shape;223;p7"/>
            <p:cNvGrpSpPr/>
            <p:nvPr/>
          </p:nvGrpSpPr>
          <p:grpSpPr>
            <a:xfrm>
              <a:off x="10298234" y="2924656"/>
              <a:ext cx="1722331" cy="2630239"/>
              <a:chOff x="10409070" y="3676072"/>
              <a:chExt cx="1722331" cy="2630239"/>
            </a:xfrm>
          </p:grpSpPr>
          <p:sp>
            <p:nvSpPr>
              <p:cNvPr id="224" name="Google Shape;224;p7"/>
              <p:cNvSpPr/>
              <p:nvPr/>
            </p:nvSpPr>
            <p:spPr>
              <a:xfrm>
                <a:off x="10466431" y="3676072"/>
                <a:ext cx="1607605" cy="2630239"/>
              </a:xfrm>
              <a:prstGeom prst="rect">
                <a:avLst/>
              </a:prstGeom>
              <a:noFill/>
              <a:ln w="25400" cap="flat" cmpd="sng">
                <a:solidFill>
                  <a:srgbClr val="7030A0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7"/>
              <p:cNvSpPr/>
              <p:nvPr/>
            </p:nvSpPr>
            <p:spPr>
              <a:xfrm>
                <a:off x="11003272" y="4102570"/>
                <a:ext cx="494849" cy="976108"/>
              </a:xfrm>
              <a:custGeom>
                <a:avLst/>
                <a:gdLst/>
                <a:ahLst/>
                <a:cxnLst/>
                <a:rect l="l" t="t" r="r" b="b"/>
                <a:pathLst>
                  <a:path w="503086" h="877097" extrusionOk="0">
                    <a:moveTo>
                      <a:pt x="0" y="877097"/>
                    </a:moveTo>
                    <a:cubicBezTo>
                      <a:pt x="243016" y="805702"/>
                      <a:pt x="486032" y="734308"/>
                      <a:pt x="502508" y="621724"/>
                    </a:cubicBezTo>
                    <a:cubicBezTo>
                      <a:pt x="518984" y="509140"/>
                      <a:pt x="178486" y="301821"/>
                      <a:pt x="98854" y="201594"/>
                    </a:cubicBezTo>
                    <a:cubicBezTo>
                      <a:pt x="19222" y="101367"/>
                      <a:pt x="35697" y="51940"/>
                      <a:pt x="24713" y="20362"/>
                    </a:cubicBezTo>
                    <a:cubicBezTo>
                      <a:pt x="13729" y="-11216"/>
                      <a:pt x="23340" y="454"/>
                      <a:pt x="32951" y="12124"/>
                    </a:cubicBezTo>
                  </a:path>
                </a:pathLst>
              </a:custGeom>
              <a:noFill/>
              <a:ln w="12700" cap="flat" cmpd="sng">
                <a:solidFill>
                  <a:srgbClr val="00B0F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7"/>
              <p:cNvSpPr/>
              <p:nvPr/>
            </p:nvSpPr>
            <p:spPr>
              <a:xfrm>
                <a:off x="10912565" y="3985010"/>
                <a:ext cx="716692" cy="1187277"/>
              </a:xfrm>
              <a:prstGeom prst="rect">
                <a:avLst/>
              </a:prstGeom>
              <a:noFill/>
              <a:ln w="12700" cap="flat" cmpd="sng">
                <a:solidFill>
                  <a:srgbClr val="31538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7"/>
              <p:cNvSpPr txBox="1"/>
              <p:nvPr/>
            </p:nvSpPr>
            <p:spPr>
              <a:xfrm>
                <a:off x="10409070" y="5180386"/>
                <a:ext cx="172233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Electron Density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Profile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1">
                    <a:solidFill>
                      <a:srgbClr val="00B05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(70 – 1000 km)</a:t>
                </a:r>
                <a:endParaRPr/>
              </a:p>
            </p:txBody>
          </p:sp>
        </p:grpSp>
        <p:sp>
          <p:nvSpPr>
            <p:cNvPr id="228" name="Google Shape;228;p7"/>
            <p:cNvSpPr/>
            <p:nvPr/>
          </p:nvSpPr>
          <p:spPr>
            <a:xfrm>
              <a:off x="10614215" y="2462991"/>
              <a:ext cx="1148093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1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Output</a:t>
              </a:r>
              <a:endParaRPr dirty="0"/>
            </a:p>
          </p:txBody>
        </p:sp>
        <p:sp>
          <p:nvSpPr>
            <p:cNvPr id="229" name="Google Shape;229;p7"/>
            <p:cNvSpPr txBox="1"/>
            <p:nvPr/>
          </p:nvSpPr>
          <p:spPr>
            <a:xfrm>
              <a:off x="4545414" y="1701160"/>
              <a:ext cx="1171254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b="1" i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  <a:endParaRPr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539192" y="4071708"/>
              <a:ext cx="910590" cy="42752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9425368" y="4084400"/>
              <a:ext cx="910590" cy="42752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3623211" y="1701161"/>
              <a:ext cx="8448715" cy="4810476"/>
            </a:xfrm>
            <a:prstGeom prst="rect">
              <a:avLst/>
            </a:prstGeom>
            <a:noFill/>
            <a:ln w="25400" cap="flat" cmpd="sng">
              <a:solidFill>
                <a:schemeClr val="dk1"/>
              </a:solidFill>
              <a:prstDash val="lgDash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676104" y="4066186"/>
              <a:ext cx="910590" cy="427526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7"/>
          <p:cNvSpPr txBox="1"/>
          <p:nvPr/>
        </p:nvSpPr>
        <p:spPr>
          <a:xfrm>
            <a:off x="9552200" y="5143043"/>
            <a:ext cx="238944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Gowtam et al., 2019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pic>
        <p:nvPicPr>
          <p:cNvPr id="236" name="Google Shape;23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7" descr="A close up of a sig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7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7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0" name="Google Shape;240;p7"/>
          <p:cNvSpPr txBox="1"/>
          <p:nvPr/>
        </p:nvSpPr>
        <p:spPr>
          <a:xfrm>
            <a:off x="3698333" y="6368450"/>
            <a:ext cx="50626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8" descr="Details are in the caption following the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62375" y="71348"/>
            <a:ext cx="7591425" cy="602848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8"/>
          <p:cNvSpPr txBox="1"/>
          <p:nvPr/>
        </p:nvSpPr>
        <p:spPr>
          <a:xfrm>
            <a:off x="551146" y="359845"/>
            <a:ext cx="23589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statistics:</a:t>
            </a:r>
            <a:endParaRPr/>
          </a:p>
        </p:txBody>
      </p:sp>
      <p:sp>
        <p:nvSpPr>
          <p:cNvPr id="247" name="Google Shape;247;p8"/>
          <p:cNvSpPr txBox="1"/>
          <p:nvPr/>
        </p:nvSpPr>
        <p:spPr>
          <a:xfrm>
            <a:off x="838200" y="2133600"/>
            <a:ext cx="20944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~10 years of GPS-RO</a:t>
            </a:r>
            <a:endParaRPr/>
          </a:p>
        </p:txBody>
      </p:sp>
      <p:sp>
        <p:nvSpPr>
          <p:cNvPr id="248" name="Google Shape;248;p8"/>
          <p:cNvSpPr txBox="1"/>
          <p:nvPr/>
        </p:nvSpPr>
        <p:spPr>
          <a:xfrm>
            <a:off x="956822" y="3566598"/>
            <a:ext cx="185717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~20 years of GIRO</a:t>
            </a:r>
            <a:endParaRPr/>
          </a:p>
        </p:txBody>
      </p:sp>
      <p:sp>
        <p:nvSpPr>
          <p:cNvPr id="249" name="Google Shape;2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250" name="Google Shape;25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8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8" descr="A picture containing text, cloc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3" name="Google Shape;253;p8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" name="Google Shape;254;p8"/>
          <p:cNvSpPr txBox="1"/>
          <p:nvPr/>
        </p:nvSpPr>
        <p:spPr>
          <a:xfrm>
            <a:off x="3698333" y="6368450"/>
            <a:ext cx="49122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/>
          <p:nvPr/>
        </p:nvSpPr>
        <p:spPr>
          <a:xfrm>
            <a:off x="4460204" y="423788"/>
            <a:ext cx="2144321" cy="770672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Preparing the data for training</a:t>
            </a: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4540031" y="3432557"/>
            <a:ext cx="2002433" cy="91976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Training, Validation, and Testing </a:t>
            </a: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5449531" y="2932895"/>
            <a:ext cx="236555" cy="48623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733D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9"/>
          <p:cNvSpPr/>
          <p:nvPr/>
        </p:nvSpPr>
        <p:spPr>
          <a:xfrm>
            <a:off x="4397249" y="1821194"/>
            <a:ext cx="2266238" cy="1096337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Global data set is divided into </a:t>
            </a:r>
            <a:r>
              <a:rPr lang="en-US" sz="2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r>
              <a:rPr lang="en-US" sz="2000" b="1" i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x5</a:t>
            </a:r>
            <a:r>
              <a:rPr lang="en-US" sz="2000" b="1" i="1" baseline="30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-US" sz="2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spatial grids</a:t>
            </a:r>
            <a:endParaRPr/>
          </a:p>
        </p:txBody>
      </p:sp>
      <p:sp>
        <p:nvSpPr>
          <p:cNvPr id="263" name="Google Shape;263;p9"/>
          <p:cNvSpPr/>
          <p:nvPr/>
        </p:nvSpPr>
        <p:spPr>
          <a:xfrm>
            <a:off x="5456540" y="4374213"/>
            <a:ext cx="236555" cy="59355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733D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9"/>
          <p:cNvSpPr/>
          <p:nvPr/>
        </p:nvSpPr>
        <p:spPr>
          <a:xfrm>
            <a:off x="4611364" y="4986266"/>
            <a:ext cx="1834070" cy="923654"/>
          </a:xfrm>
          <a:prstGeom prst="roundRect">
            <a:avLst>
              <a:gd name="adj" fmla="val 16667"/>
            </a:avLst>
          </a:prstGeom>
          <a:solidFill>
            <a:srgbClr val="1E4E79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Cluster of </a:t>
            </a:r>
            <a:r>
              <a:rPr lang="en-US" sz="2000" b="1" i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840</a:t>
            </a:r>
            <a:r>
              <a:rPr lang="en-US" sz="20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neural networks</a:t>
            </a:r>
            <a:endParaRPr/>
          </a:p>
        </p:txBody>
      </p:sp>
      <p:sp>
        <p:nvSpPr>
          <p:cNvPr id="265" name="Google Shape;265;p9"/>
          <p:cNvSpPr/>
          <p:nvPr/>
        </p:nvSpPr>
        <p:spPr>
          <a:xfrm>
            <a:off x="7565397" y="4984500"/>
            <a:ext cx="1933371" cy="858323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ANNIM-3D</a:t>
            </a:r>
            <a:endParaRPr/>
          </a:p>
        </p:txBody>
      </p:sp>
      <p:sp>
        <p:nvSpPr>
          <p:cNvPr id="266" name="Google Shape;266;p9"/>
          <p:cNvSpPr/>
          <p:nvPr/>
        </p:nvSpPr>
        <p:spPr>
          <a:xfrm rot="-5400000">
            <a:off x="6935653" y="4958281"/>
            <a:ext cx="236555" cy="97437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733D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9"/>
          <p:cNvSpPr/>
          <p:nvPr/>
        </p:nvSpPr>
        <p:spPr>
          <a:xfrm>
            <a:off x="5412090" y="1211451"/>
            <a:ext cx="236555" cy="55925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E733D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 txBox="1"/>
          <p:nvPr/>
        </p:nvSpPr>
        <p:spPr>
          <a:xfrm>
            <a:off x="6516538" y="5021772"/>
            <a:ext cx="966162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Matlab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 txBox="1"/>
          <p:nvPr/>
        </p:nvSpPr>
        <p:spPr>
          <a:xfrm>
            <a:off x="3532689" y="601375"/>
            <a:ext cx="87870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1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3532689" y="2234147"/>
            <a:ext cx="87870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2</a:t>
            </a:r>
            <a:endParaRPr/>
          </a:p>
        </p:txBody>
      </p:sp>
      <p:sp>
        <p:nvSpPr>
          <p:cNvPr id="271" name="Google Shape;271;p9"/>
          <p:cNvSpPr txBox="1"/>
          <p:nvPr/>
        </p:nvSpPr>
        <p:spPr>
          <a:xfrm>
            <a:off x="3532689" y="3753829"/>
            <a:ext cx="87870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</a:t>
            </a: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272" name="Google Shape;272;p9"/>
          <p:cNvSpPr txBox="1"/>
          <p:nvPr/>
        </p:nvSpPr>
        <p:spPr>
          <a:xfrm>
            <a:off x="3503186" y="5321855"/>
            <a:ext cx="87870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 4</a:t>
            </a:r>
            <a:endParaRPr/>
          </a:p>
        </p:txBody>
      </p:sp>
      <p:sp>
        <p:nvSpPr>
          <p:cNvPr id="273" name="Google Shape;273;p9"/>
          <p:cNvSpPr txBox="1"/>
          <p:nvPr/>
        </p:nvSpPr>
        <p:spPr>
          <a:xfrm>
            <a:off x="567891" y="423788"/>
            <a:ext cx="2424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Workflow:</a:t>
            </a:r>
            <a:endParaRPr/>
          </a:p>
        </p:txBody>
      </p:sp>
      <p:sp>
        <p:nvSpPr>
          <p:cNvPr id="274" name="Google Shape;27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275" name="Google Shape;275;p9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1777" y="6391317"/>
            <a:ext cx="1527543" cy="326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14950"/>
            <a:ext cx="981777" cy="6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9" descr="A picture containing text, cloc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48530" y="6198013"/>
            <a:ext cx="612362" cy="6123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p9"/>
          <p:cNvCxnSpPr/>
          <p:nvPr/>
        </p:nvCxnSpPr>
        <p:spPr>
          <a:xfrm>
            <a:off x="962727" y="6302788"/>
            <a:ext cx="10391073" cy="0"/>
          </a:xfrm>
          <a:prstGeom prst="straightConnector1">
            <a:avLst/>
          </a:prstGeom>
          <a:noFill/>
          <a:ln w="28575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9" name="Google Shape;279;p9"/>
          <p:cNvSpPr txBox="1"/>
          <p:nvPr/>
        </p:nvSpPr>
        <p:spPr>
          <a:xfrm>
            <a:off x="3698333" y="6368450"/>
            <a:ext cx="51243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ML-HELIO 2022, 21-25 March, 2022, Boulder, CO.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1644</Words>
  <Application>Microsoft Macintosh PowerPoint</Application>
  <PresentationFormat>Widescreen</PresentationFormat>
  <Paragraphs>365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Times New Roman</vt:lpstr>
      <vt:lpstr>Helvetica Neue</vt:lpstr>
      <vt:lpstr>Cambria Math</vt:lpstr>
      <vt:lpstr>Calibri</vt:lpstr>
      <vt:lpstr>Arial</vt:lpstr>
      <vt:lpstr>Noto Sans Symbols</vt:lpstr>
      <vt:lpstr>Office Theme</vt:lpstr>
      <vt:lpstr>PowerPoint Presentation</vt:lpstr>
      <vt:lpstr>PowerPoint Presentation</vt:lpstr>
      <vt:lpstr>MAGICIAN Team</vt:lpstr>
      <vt:lpstr>Geomagnetically Induced Currents (GICs)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Sai Gowtam Valluri</dc:creator>
  <cp:lastModifiedBy>Sai Gowtam Valluri</cp:lastModifiedBy>
  <cp:revision>13</cp:revision>
  <dcterms:created xsi:type="dcterms:W3CDTF">2022-03-21T17:56:51Z</dcterms:created>
  <dcterms:modified xsi:type="dcterms:W3CDTF">2022-03-24T05:19:38Z</dcterms:modified>
</cp:coreProperties>
</file>