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409" r:id="rId3"/>
    <p:sldId id="410" r:id="rId4"/>
    <p:sldId id="412" r:id="rId5"/>
    <p:sldId id="414" r:id="rId6"/>
    <p:sldId id="411" r:id="rId7"/>
    <p:sldId id="415" r:id="rId8"/>
    <p:sldId id="421" r:id="rId9"/>
    <p:sldId id="416" r:id="rId10"/>
    <p:sldId id="417" r:id="rId11"/>
    <p:sldId id="418" r:id="rId12"/>
    <p:sldId id="419" r:id="rId13"/>
    <p:sldId id="422" r:id="rId14"/>
    <p:sldId id="4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AD3E6B-5430-4745-B954-45B794C19708}">
          <p14:sldIdLst>
            <p14:sldId id="256"/>
            <p14:sldId id="409"/>
            <p14:sldId id="410"/>
            <p14:sldId id="412"/>
            <p14:sldId id="414"/>
            <p14:sldId id="411"/>
            <p14:sldId id="415"/>
            <p14:sldId id="421"/>
            <p14:sldId id="416"/>
            <p14:sldId id="417"/>
            <p14:sldId id="418"/>
            <p14:sldId id="419"/>
            <p14:sldId id="422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827"/>
    <a:srgbClr val="2C447E"/>
    <a:srgbClr val="0070C0"/>
    <a:srgbClr val="EFC727"/>
    <a:srgbClr val="2C457E"/>
    <a:srgbClr val="2D467F"/>
    <a:srgbClr val="144381"/>
    <a:srgbClr val="FEC8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6544"/>
  </p:normalViewPr>
  <p:slideViewPr>
    <p:cSldViewPr snapToGrid="0" snapToObjects="1" showGuides="1">
      <p:cViewPr varScale="1">
        <p:scale>
          <a:sx n="93" d="100"/>
          <a:sy n="93" d="100"/>
        </p:scale>
        <p:origin x="216" y="288"/>
      </p:cViewPr>
      <p:guideLst>
        <p:guide orient="horz" pos="2024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9EDD-A838-FF44-8101-8CD7E0A2BBC1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4C02B-691D-474A-B6CA-25411EE6D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8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4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777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47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1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53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93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0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1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0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73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C02B-691D-474A-B6CA-25411EE6DE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98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17EA-6FF8-9C43-A682-329532C2F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D7D21-9C79-F548-B66D-7851526CA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34D22-C160-B64B-B62E-DB61F25E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57B6-DE7A-495B-BF16-54A129A85DC5}" type="datetime1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BCA4B-58FA-B041-B71F-0592F6F8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398BC-AD3F-624E-8FA4-0CFCB14E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94FA-4EFD-3149-B38B-9A076975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5684E-B048-8E4E-BA3C-3F179D8F0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3DFDB-F3D0-8340-87C9-098C1D68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5DD8-D942-4F14-8809-DFBAC4E2DC0C}" type="datetime1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5FEBC-1F94-A04A-856B-90383574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98024-CDF2-6C42-89B9-E9A73A0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81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9F8E7-B130-BD43-BE52-D610674DF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CE8BB-E22E-9948-931F-E89C672AC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E26D9-F41B-5A41-9372-4A92D8D3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558F-95BC-4FC8-830C-CA9E6650E088}" type="datetime1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F7B3-47A8-E149-AE8B-AEBF7644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34162-7B0A-254C-A610-0DF96A2C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8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A8659-82FC-D344-9DD5-C46436C4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73A8-042E-094E-8592-DBCE3C600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A61EB-B3C6-1E4C-A77A-4361F5EF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2022-03-21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A9AE7-498E-D04F-8A17-8913529B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10 Imagen" descr="solarnet_color_1000x250_trans.png">
            <a:extLst>
              <a:ext uri="{FF2B5EF4-FFF2-40B4-BE49-F238E27FC236}">
                <a16:creationId xmlns:a16="http://schemas.microsoft.com/office/drawing/2014/main" id="{730EC0E8-00FF-9448-AB48-4921B07909E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40" y="48620"/>
            <a:ext cx="2016224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The EU flag">
            <a:extLst>
              <a:ext uri="{FF2B5EF4-FFF2-40B4-BE49-F238E27FC236}">
                <a16:creationId xmlns:a16="http://schemas.microsoft.com/office/drawing/2014/main" id="{0D06AA77-7B51-0848-86D0-8B7E61C648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5995" y="79995"/>
            <a:ext cx="756521" cy="5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5DAE29-3AB9-004F-9CC8-61A9CD0DCB1B}"/>
              </a:ext>
            </a:extLst>
          </p:cNvPr>
          <p:cNvCxnSpPr>
            <a:cxnSpLocks/>
          </p:cNvCxnSpPr>
          <p:nvPr userDrawn="1"/>
        </p:nvCxnSpPr>
        <p:spPr>
          <a:xfrm>
            <a:off x="354940" y="638130"/>
            <a:ext cx="11537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static.uni-graz.at/fileadmin/grafik/logos/logo_uni_graz_4c.bmp">
            <a:extLst>
              <a:ext uri="{FF2B5EF4-FFF2-40B4-BE49-F238E27FC236}">
                <a16:creationId xmlns:a16="http://schemas.microsoft.com/office/drawing/2014/main" id="{5E5D3D6B-AE3B-433F-8AED-7F6AF342D5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589" y="45171"/>
            <a:ext cx="671465" cy="5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C155925-9D41-41D1-9D56-6E5D4073FD0D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Robert Jarolim (robert.jarolim@uni-graz.at)</a:t>
            </a:r>
          </a:p>
        </p:txBody>
      </p:sp>
    </p:spTree>
    <p:extLst>
      <p:ext uri="{BB962C8B-B14F-4D97-AF65-F5344CB8AC3E}">
        <p14:creationId xmlns:p14="http://schemas.microsoft.com/office/powerpoint/2010/main" val="374136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1F2E1-4C97-124D-93F6-C68068AD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68114-6FB9-FF42-BFAB-5BD5CA98E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E706-AF4B-0746-A3A5-7ACD6349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58ABE-8169-40F3-8A27-96B4BF758F64}" type="datetime1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EF7F-6D45-6E49-9B27-FDBA2535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5DCB-937F-7A47-BF29-6D3CA538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2F02-C1CF-584F-879A-48BE8778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94AA3-3C0C-9346-B825-4102BEE5C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CF6F0-9883-2848-929A-21B3007CA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4103E-6EF3-2544-8EF9-7DB53716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70C6-258F-4673-A1F7-496AC098A11E}" type="datetime1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AC380-6879-6249-B81B-D7D9784FC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B9F7C-E244-7E45-9039-1E9E1DC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7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D407-0AB7-E546-8380-D5B3949C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EC7A-8966-E542-91A4-1A2C75CC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9A68-670C-3C43-B2AD-81F309769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CB196-08C8-B540-890C-F92CE9921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A63E7-C9CD-4146-B494-5C29D22AC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E720C-4010-0549-A6C1-BAA593EA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CE06-74E6-4CC0-A70B-A943612143B3}" type="datetime1">
              <a:rPr lang="en-GB" smtClean="0"/>
              <a:t>20/03/2022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5D11B-8120-3C45-8E3F-EF67A0E8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C8FB41-1BE2-E149-9919-6EE31F9F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7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0A53-C341-2C4B-9622-04FEF918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CC7A0-4C8F-3B47-903F-95A50B06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117E-3192-48DB-A2DD-5F62C23D5D84}" type="datetime1">
              <a:rPr lang="en-GB" smtClean="0"/>
              <a:t>20/03/2022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34DB5-1A6C-D54D-A011-186BC4EF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25A59-64C7-1141-B12F-D6B195E3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10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296DD-F650-CD4C-A681-6CE4C9ED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DD51-D1CC-4E44-97D5-8E392651EA35}" type="datetime1">
              <a:rPr lang="en-GB" smtClean="0"/>
              <a:t>20/03/2022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8603-93DB-C247-929F-E02D42B4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1786-E091-F14C-96B8-023C3256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8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C814-3445-9E49-B87D-5866D0D9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F8CE-5D15-6648-BA58-27314C75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0C172-A9F1-0B47-AD04-893CFAD3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89853-900C-674B-9E8D-592EA311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4B28-1061-4658-B07B-D1A7B4CD5FD1}" type="datetime1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9C6BF-B520-3447-AD38-153B3A17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23CC8-41E2-CA4D-983F-B6D792D3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1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D947-3411-1A42-BCC2-8230B0E1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8B08C-6B73-3D4A-994A-73111E6EA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E8DE3-4BBB-0743-B6F7-09D60D634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382D-EE4D-3547-B121-119DB3B9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0AF8-9D98-4AAE-8676-0BFDD6FAA93A}" type="datetime1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B77A2-D084-2344-85C3-99B202E3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C5212-25FC-3B46-813F-7676F495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74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FDDC1B-4FFA-484A-9B4F-FEDE8D25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A4850-E99B-3849-AFD4-3078A3AAA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5CA79-4055-804B-A5A9-CBF06E9A0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2022-03-21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045A-E1AA-B849-9C5D-E7F2B285E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Robert Jarolim (robert.jarolim@uni-graz.at)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41E-05F9-9C47-A3A2-700D0935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FD005-22A6-2B44-96BF-1EF72318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bertJaro/NF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7E4A454-0C91-C840-9A33-B458683CDBED}"/>
              </a:ext>
            </a:extLst>
          </p:cNvPr>
          <p:cNvSpPr/>
          <p:nvPr/>
        </p:nvSpPr>
        <p:spPr>
          <a:xfrm>
            <a:off x="0" y="914399"/>
            <a:ext cx="12192000" cy="298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F086A816-1BE0-974C-BE6B-D4D5E8CCA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9" t="41662" r="22633" b="20931"/>
          <a:stretch/>
        </p:blipFill>
        <p:spPr>
          <a:xfrm>
            <a:off x="791578" y="914400"/>
            <a:ext cx="9919354" cy="41744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5C862-D3F6-4D5C-8261-EA592703695D}"/>
              </a:ext>
            </a:extLst>
          </p:cNvPr>
          <p:cNvSpPr/>
          <p:nvPr/>
        </p:nvSpPr>
        <p:spPr>
          <a:xfrm>
            <a:off x="0" y="3895169"/>
            <a:ext cx="12192000" cy="1456391"/>
          </a:xfrm>
          <a:prstGeom prst="rect">
            <a:avLst/>
          </a:prstGeom>
          <a:solidFill>
            <a:srgbClr val="2C4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926AE-BF5C-3947-8398-9390F661D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" y="5392187"/>
            <a:ext cx="4020672" cy="1005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CE1A0-0BF2-074A-B057-7EC363CA31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081" y="5512150"/>
            <a:ext cx="1409117" cy="939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E4F5E9-BEE2-E947-A8B3-0DAAFF2839EE}"/>
              </a:ext>
            </a:extLst>
          </p:cNvPr>
          <p:cNvSpPr txBox="1"/>
          <p:nvPr/>
        </p:nvSpPr>
        <p:spPr>
          <a:xfrm>
            <a:off x="9098198" y="5566358"/>
            <a:ext cx="3175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This </a:t>
            </a:r>
            <a:r>
              <a:rPr lang="de-DE" sz="1200" dirty="0" err="1">
                <a:solidFill>
                  <a:schemeClr val="bg1"/>
                </a:solidFill>
              </a:rPr>
              <a:t>research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has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received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financial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support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from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the</a:t>
            </a:r>
            <a:r>
              <a:rPr lang="de-DE" sz="1200" dirty="0">
                <a:solidFill>
                  <a:schemeClr val="bg1"/>
                </a:solidFill>
              </a:rPr>
              <a:t> European </a:t>
            </a:r>
            <a:r>
              <a:rPr lang="de-DE" sz="1200" dirty="0" err="1">
                <a:solidFill>
                  <a:schemeClr val="bg1"/>
                </a:solidFill>
              </a:rPr>
              <a:t>Union’s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Horizon</a:t>
            </a:r>
            <a:r>
              <a:rPr lang="de-DE" sz="1200" dirty="0">
                <a:solidFill>
                  <a:schemeClr val="bg1"/>
                </a:solidFill>
              </a:rPr>
              <a:t> 2020 </a:t>
            </a:r>
            <a:r>
              <a:rPr lang="de-DE" sz="1200" dirty="0" err="1">
                <a:solidFill>
                  <a:schemeClr val="bg1"/>
                </a:solidFill>
              </a:rPr>
              <a:t>research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and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innovation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program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under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grant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agreement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No</a:t>
            </a:r>
            <a:r>
              <a:rPr lang="de-DE" sz="1200" dirty="0">
                <a:solidFill>
                  <a:schemeClr val="bg1"/>
                </a:solidFill>
              </a:rPr>
              <a:t>. 824135 (SOLARNET).</a:t>
            </a:r>
          </a:p>
        </p:txBody>
      </p:sp>
      <p:sp>
        <p:nvSpPr>
          <p:cNvPr id="9" name="Untertitel 4">
            <a:extLst>
              <a:ext uri="{FF2B5EF4-FFF2-40B4-BE49-F238E27FC236}">
                <a16:creationId xmlns:a16="http://schemas.microsoft.com/office/drawing/2014/main" id="{B5DD5D95-2A2A-4D9F-AA45-114DE9179C5A}"/>
              </a:ext>
            </a:extLst>
          </p:cNvPr>
          <p:cNvSpPr txBox="1">
            <a:spLocks/>
          </p:cNvSpPr>
          <p:nvPr/>
        </p:nvSpPr>
        <p:spPr>
          <a:xfrm>
            <a:off x="1893903" y="3935390"/>
            <a:ext cx="10117988" cy="73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R. Jarolim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, J. Thalmann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>
                <a:solidFill>
                  <a:schemeClr val="bg1"/>
                </a:solidFill>
              </a:rPr>
              <a:t>, A. Veronig</a:t>
            </a:r>
            <a:r>
              <a:rPr lang="en-US" sz="2000" baseline="30000" dirty="0">
                <a:solidFill>
                  <a:schemeClr val="bg1"/>
                </a:solidFill>
              </a:rPr>
              <a:t>1,2</a:t>
            </a:r>
            <a:r>
              <a:rPr lang="en-US" sz="2000" dirty="0">
                <a:solidFill>
                  <a:schemeClr val="bg1"/>
                </a:solidFill>
              </a:rPr>
              <a:t>, T. Podladchikova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1" name="Picture 2" descr="https://static.uni-graz.at/fileadmin/grafik/logos/logo_uni_graz_4c.bmp">
            <a:extLst>
              <a:ext uri="{FF2B5EF4-FFF2-40B4-BE49-F238E27FC236}">
                <a16:creationId xmlns:a16="http://schemas.microsoft.com/office/drawing/2014/main" id="{2D31030E-4F00-4BE1-95A6-7CC9F77F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65" y="4029433"/>
            <a:ext cx="1389574" cy="11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EFFB3F-5D62-0F48-8ED9-6427E9B0987C}"/>
              </a:ext>
            </a:extLst>
          </p:cNvPr>
          <p:cNvSpPr txBox="1"/>
          <p:nvPr/>
        </p:nvSpPr>
        <p:spPr>
          <a:xfrm>
            <a:off x="878740" y="207767"/>
            <a:ext cx="1043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Probing the solar coronal magnetic field with physics-informed neural networks</a:t>
            </a:r>
          </a:p>
          <a:p>
            <a:pPr algn="ctr"/>
            <a:br>
              <a:rPr lang="en-US" sz="2400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D94D04-AEA2-5E47-9664-91EAF08337DB}"/>
              </a:ext>
            </a:extLst>
          </p:cNvPr>
          <p:cNvSpPr/>
          <p:nvPr/>
        </p:nvSpPr>
        <p:spPr>
          <a:xfrm>
            <a:off x="5022885" y="5527617"/>
            <a:ext cx="2146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ML </a:t>
            </a:r>
            <a:r>
              <a:rPr lang="de-DE" dirty="0" err="1">
                <a:solidFill>
                  <a:schemeClr val="bg1"/>
                </a:solidFill>
              </a:rPr>
              <a:t>Helio</a:t>
            </a:r>
            <a:r>
              <a:rPr lang="de-DE" dirty="0">
                <a:solidFill>
                  <a:schemeClr val="bg1"/>
                </a:solidFill>
              </a:rPr>
              <a:t> Conference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2022-03-21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2881E8-B6C0-3348-B2AC-0A6B4824E62D}"/>
              </a:ext>
            </a:extLst>
          </p:cNvPr>
          <p:cNvSpPr/>
          <p:nvPr/>
        </p:nvSpPr>
        <p:spPr>
          <a:xfrm>
            <a:off x="1798837" y="4382850"/>
            <a:ext cx="810347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T" sz="105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AT" sz="10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Graz, Institute of Physics, Universitätsplatz 5, 8010 Graz, Austria</a:t>
            </a:r>
          </a:p>
          <a:p>
            <a:r>
              <a:rPr lang="en-AT" sz="105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T" sz="10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Graz, Kanzelhöhe Observatory for Solar and Environmental Research, Kanzelhöhe 19, 9521 Treffen am Ossiacher See, Austria</a:t>
            </a:r>
          </a:p>
          <a:p>
            <a:r>
              <a:rPr lang="en-AT" sz="105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AT" sz="10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Skolkovo Institute of Science and Technology, Bolshoy Boulevard 30, bld. 1, Moscow 121205, Russia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F4DFA61-60B5-1348-A770-3EC03314D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8097" y="3935854"/>
            <a:ext cx="1381738" cy="13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4397-7EDA-1C4D-843E-5CB3819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time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D447-874B-DB4A-9401-04313F5D4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b="1" dirty="0"/>
              <a:t>Magnetic field line traces </a:t>
            </a:r>
            <a:r>
              <a:rPr lang="en-US" dirty="0"/>
              <a:t>of the central components of the active region </a:t>
            </a:r>
          </a:p>
          <a:p>
            <a:pPr lvl="1"/>
            <a:r>
              <a:rPr lang="en-US" dirty="0"/>
              <a:t>Central flux rope (pink)</a:t>
            </a:r>
          </a:p>
          <a:p>
            <a:pPr lvl="1"/>
            <a:r>
              <a:rPr lang="en-US" dirty="0"/>
              <a:t>Secondary flux ropes (black)</a:t>
            </a:r>
          </a:p>
          <a:p>
            <a:pPr lvl="1"/>
            <a:r>
              <a:rPr lang="en-US" dirty="0"/>
              <a:t>Eruptive structure (green)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979B-A1F7-9841-BC81-2DD476DC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CF4B7-41BD-B247-84BC-DBD1AE3A4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36"/>
          <a:stretch/>
        </p:blipFill>
        <p:spPr>
          <a:xfrm>
            <a:off x="7189305" y="1254263"/>
            <a:ext cx="4068417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8110-BEB6-4A49-8F3B-E5BEDC46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different active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62243-6157-F64B-B333-B981F6B6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2270" cy="4351338"/>
          </a:xfrm>
        </p:spPr>
        <p:txBody>
          <a:bodyPr/>
          <a:lstStyle/>
          <a:p>
            <a:r>
              <a:rPr lang="en-US" dirty="0"/>
              <a:t>Application to </a:t>
            </a:r>
            <a:r>
              <a:rPr lang="en-US" b="1" dirty="0"/>
              <a:t>66</a:t>
            </a:r>
            <a:r>
              <a:rPr lang="en-US" dirty="0"/>
              <a:t> individual solar active regions (close to M- or X-class flare)</a:t>
            </a:r>
          </a:p>
          <a:p>
            <a:r>
              <a:rPr lang="en-US" b="1" dirty="0"/>
              <a:t>High-quality</a:t>
            </a:r>
            <a:r>
              <a:rPr lang="en-US" dirty="0"/>
              <a:t> solutions </a:t>
            </a:r>
            <a:r>
              <a:rPr lang="en-US" b="1" dirty="0"/>
              <a:t>independent</a:t>
            </a:r>
            <a:r>
              <a:rPr lang="en-US" dirty="0"/>
              <a:t> of </a:t>
            </a:r>
            <a:r>
              <a:rPr lang="en-US" b="1" dirty="0"/>
              <a:t>magnetic configuration</a:t>
            </a:r>
            <a:r>
              <a:rPr lang="en-US" dirty="0"/>
              <a:t> and </a:t>
            </a:r>
            <a:r>
              <a:rPr lang="en-US" b="1" dirty="0"/>
              <a:t>area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EE8AA-44D6-6040-AF6F-02B97FE6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C8A74-F569-7F4D-8F32-ABE683ED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70" y="1575742"/>
            <a:ext cx="6112070" cy="46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4924-F7B5-B143-84B2-C3611A93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FEE4F-E6B6-534B-943F-E97917F1C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State-of-the-art results in NLFF magnetic field modeling</a:t>
            </a:r>
          </a:p>
          <a:p>
            <a:r>
              <a:rPr lang="en-US" dirty="0"/>
              <a:t>First real-time magnetic field extrapolations </a:t>
            </a:r>
          </a:p>
          <a:p>
            <a:pPr lvl="1"/>
            <a:r>
              <a:rPr lang="en-US" dirty="0"/>
              <a:t>next generation of space-weather monitoring and flare predictions</a:t>
            </a:r>
          </a:p>
          <a:p>
            <a:r>
              <a:rPr lang="en-US" dirty="0"/>
              <a:t>Flexible solution without pre-processing</a:t>
            </a:r>
          </a:p>
          <a:p>
            <a:r>
              <a:rPr lang="en-US" dirty="0"/>
              <a:t>Possible extension to magnetohydrodynamics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Project Page: </a:t>
            </a:r>
            <a:r>
              <a:rPr lang="en-US" dirty="0"/>
              <a:t>Neural Network Force-Free (NF2) modeling</a:t>
            </a:r>
            <a:br>
              <a:rPr lang="en-US" dirty="0"/>
            </a:br>
            <a:r>
              <a:rPr lang="en-US" dirty="0">
                <a:hlinkClick r:id="rId3"/>
              </a:rPr>
              <a:t>https://github.com/RobertJaro/NF2</a:t>
            </a:r>
            <a:r>
              <a:rPr lang="en-US" dirty="0"/>
              <a:t> </a:t>
            </a:r>
          </a:p>
          <a:p>
            <a:r>
              <a:rPr lang="en-US" dirty="0"/>
              <a:t>Extrapolation of arbitrary ARs with online resources</a:t>
            </a:r>
          </a:p>
          <a:p>
            <a:r>
              <a:rPr lang="en-US" b="1" dirty="0"/>
              <a:t>Paper:</a:t>
            </a:r>
            <a:r>
              <a:rPr lang="en-US" dirty="0"/>
              <a:t> submitted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4A533-C791-D045-9F4F-B20BA035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2AE53D-4B3B-FA47-8CFF-95B72483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76" y="3894239"/>
            <a:ext cx="2282724" cy="22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8C2F-0506-944F-B478-CED7EF54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DD25-BAE5-1C4C-B2C9-E8C1BBB9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Wiegelmann</a:t>
            </a:r>
            <a:r>
              <a:rPr lang="en-GB" dirty="0"/>
              <a:t>, T., Petrie, G. J. D. &amp; Riley, P. Coronal Magnetic Field Models. 210, 249–274 (2017).</a:t>
            </a:r>
          </a:p>
          <a:p>
            <a:r>
              <a:rPr lang="en-GB" dirty="0" err="1"/>
              <a:t>Raissi</a:t>
            </a:r>
            <a:r>
              <a:rPr lang="en-GB" dirty="0"/>
              <a:t>, M., </a:t>
            </a:r>
            <a:r>
              <a:rPr lang="en-GB" dirty="0" err="1"/>
              <a:t>Perdikaris</a:t>
            </a:r>
            <a:r>
              <a:rPr lang="en-GB" dirty="0"/>
              <a:t>, P. &amp; </a:t>
            </a:r>
            <a:r>
              <a:rPr lang="en-GB" dirty="0" err="1"/>
              <a:t>Karniadakis</a:t>
            </a:r>
            <a:r>
              <a:rPr lang="en-GB" dirty="0"/>
              <a:t>, G. E. Physics-informed neural networks: A deep learning framework for solving forward and inverse problems involving nonlinear partial differential </a:t>
            </a:r>
            <a:r>
              <a:rPr lang="en-GB" dirty="0" err="1"/>
              <a:t>equations.Journal</a:t>
            </a:r>
            <a:r>
              <a:rPr lang="en-GB" dirty="0"/>
              <a:t> of Computational Physics 378, 686–707 (2019).</a:t>
            </a:r>
          </a:p>
          <a:p>
            <a:r>
              <a:rPr lang="en-GB" dirty="0" err="1"/>
              <a:t>Wiegelmann</a:t>
            </a:r>
            <a:r>
              <a:rPr lang="en-GB" dirty="0"/>
              <a:t>, T. et al. How Should One Optimize Nonlinear Force-Free Coronal Magnetic Field Extrapolations from SDO/HMI Vector Magnetograms? 281, 37–51 (2012).</a:t>
            </a:r>
          </a:p>
          <a:p>
            <a:r>
              <a:rPr lang="en-GB" dirty="0"/>
              <a:t>Sun, X. et al. Evolution of Magnetic Field and Energy in a Major Eruptive Active Region Based on SDO/HMI Observation. 748, 77 (2012).</a:t>
            </a:r>
          </a:p>
          <a:p>
            <a:r>
              <a:rPr lang="en-GB" dirty="0" err="1"/>
              <a:t>Valori</a:t>
            </a:r>
            <a:r>
              <a:rPr lang="en-GB" dirty="0"/>
              <a:t>, G. et al. Magnetic Helicity Estimations in Models and Observations of the Solar Magnetic Field.</a:t>
            </a:r>
            <a:br>
              <a:rPr lang="en-GB" dirty="0"/>
            </a:br>
            <a:r>
              <a:rPr lang="en-GB" dirty="0"/>
              <a:t>Part I: Finite Volume Methods. 201, 147–200 (2016). 1610.02193.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BDEDC-3E80-8344-9A44-E63DB543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90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F961A-3CDC-D14F-A2BC-2ADE38BE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365125"/>
            <a:ext cx="10638183" cy="1325563"/>
          </a:xfrm>
        </p:spPr>
        <p:txBody>
          <a:bodyPr/>
          <a:lstStyle/>
          <a:p>
            <a:r>
              <a:rPr lang="en-US" dirty="0"/>
              <a:t>Comparison to a state-of-the-art NLFF method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F53B5-8BD2-454C-8A55-AB949750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14</a:t>
            </a:fld>
            <a:endParaRPr lang="en-GB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08FB1418-FC46-1D45-8F4C-84A564464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39" y="1646238"/>
            <a:ext cx="7533861" cy="3296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D8E88-7D33-3248-BE15-34CD6859C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078357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Two configurations per method</a:t>
                </a:r>
              </a:p>
              <a:p>
                <a:r>
                  <a:rPr lang="en-US" dirty="0"/>
                  <a:t>Parameters (left)</a:t>
                </a:r>
              </a:p>
              <a:p>
                <a:pPr lvl="1"/>
                <a:r>
                  <a:rPr lang="en-US" dirty="0"/>
                  <a:t>Trends are </a:t>
                </a:r>
                <a:r>
                  <a:rPr lang="en-US" b="1" dirty="0"/>
                  <a:t>similar</a:t>
                </a:r>
              </a:p>
              <a:p>
                <a:pPr lvl="1"/>
                <a:r>
                  <a:rPr lang="en-US" dirty="0"/>
                  <a:t>Largest difference at </a:t>
                </a:r>
                <a:r>
                  <a:rPr lang="en-US" b="1" dirty="0"/>
                  <a:t>flux emergence</a:t>
                </a:r>
                <a:r>
                  <a:rPr lang="en-US" dirty="0"/>
                  <a:t> and later evolution of </a:t>
                </a:r>
                <a:r>
                  <a:rPr lang="en-US" b="1" dirty="0"/>
                  <a:t>helicity</a:t>
                </a:r>
              </a:p>
              <a:p>
                <a:r>
                  <a:rPr lang="en-US" dirty="0"/>
                  <a:t>Quality (right)</a:t>
                </a:r>
              </a:p>
              <a:p>
                <a:pPr lvl="1"/>
                <a:r>
                  <a:rPr lang="en-US" dirty="0"/>
                  <a:t>Qualities in </a:t>
                </a:r>
                <a:r>
                  <a:rPr lang="en-US" b="1" dirty="0"/>
                  <a:t>same range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m:rPr>
                        <m:nor/>
                      </m:rPr>
                      <a:rPr lang="en-US" dirty="0"/>
                      <m:t>0.1</m:t>
                    </m:r>
                  </m:oMath>
                </a14:m>
                <a:r>
                  <a:rPr lang="en-US" dirty="0"/>
                  <a:t> satisfied </a:t>
                </a:r>
                <a:r>
                  <a:rPr lang="en-US" sz="2000" dirty="0"/>
                  <a:t>(</a:t>
                </a:r>
                <a:r>
                  <a:rPr lang="en-US" sz="2000" dirty="0" err="1"/>
                  <a:t>Valori</a:t>
                </a:r>
                <a:r>
                  <a:rPr lang="en-US" sz="2000" dirty="0"/>
                  <a:t> et al. 2016)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D8E88-7D33-3248-BE15-34CD6859C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078357" cy="4351338"/>
              </a:xfrm>
              <a:blipFill>
                <a:blip r:embed="rId4"/>
                <a:stretch>
                  <a:fillRect l="-2795" t="-3198" r="-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34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0AAE-2C26-7743-AF7E-9306690D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E8D5-4A54-454A-8E95-37E228EEFC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401826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Understand the build-up and initiation of </a:t>
                </a:r>
                <a:r>
                  <a:rPr lang="en-US" b="1" dirty="0"/>
                  <a:t>solar eruptions</a:t>
                </a:r>
                <a:r>
                  <a:rPr lang="en-US" dirty="0"/>
                  <a:t> requires estimation of the </a:t>
                </a:r>
                <a:br>
                  <a:rPr lang="en-US" dirty="0"/>
                </a:br>
                <a:r>
                  <a:rPr lang="en-US" b="1" dirty="0"/>
                  <a:t>3D coronal magnetic field</a:t>
                </a:r>
              </a:p>
              <a:p>
                <a:r>
                  <a:rPr lang="en-US" b="1" dirty="0"/>
                  <a:t>Nonlinear force-free (NLFF)</a:t>
                </a:r>
                <a:r>
                  <a:rPr lang="en-US" dirty="0"/>
                  <a:t> modeling is applied to extrapolate </a:t>
                </a:r>
                <a:r>
                  <a:rPr lang="en-US" dirty="0" err="1"/>
                  <a:t>photospheric</a:t>
                </a:r>
                <a:r>
                  <a:rPr lang="en-US" dirty="0"/>
                  <a:t> vector magnetograms </a:t>
                </a:r>
                <a:br>
                  <a:rPr lang="en-US" dirty="0"/>
                </a:br>
                <a:r>
                  <a:rPr lang="en-US" sz="2400" dirty="0"/>
                  <a:t>(</a:t>
                </a:r>
                <a:r>
                  <a:rPr lang="en-GB" sz="2400" dirty="0" err="1"/>
                  <a:t>Wiegelmann</a:t>
                </a:r>
                <a:r>
                  <a:rPr lang="en-GB" sz="2400" dirty="0"/>
                  <a:t> et al. 2017</a:t>
                </a:r>
                <a:r>
                  <a:rPr lang="en-US" sz="24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(divergence-free)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(force-free)</a:t>
                </a:r>
              </a:p>
              <a:p>
                <a:r>
                  <a:rPr lang="en-US" dirty="0"/>
                  <a:t>Extrapolation of a </a:t>
                </a:r>
                <a:r>
                  <a:rPr lang="en-US" b="1" dirty="0"/>
                  <a:t>single layer</a:t>
                </a:r>
              </a:p>
              <a:p>
                <a:r>
                  <a:rPr lang="en-US" dirty="0"/>
                  <a:t>Force-free </a:t>
                </a:r>
                <a:r>
                  <a:rPr lang="en-US" b="1" dirty="0"/>
                  <a:t>assumption not valid </a:t>
                </a:r>
                <a:r>
                  <a:rPr lang="en-US" dirty="0"/>
                  <a:t>for </a:t>
                </a:r>
                <a:r>
                  <a:rPr lang="en-US" b="1" dirty="0" err="1"/>
                  <a:t>photospheric</a:t>
                </a:r>
                <a:r>
                  <a:rPr lang="en-US" b="1" dirty="0"/>
                  <a:t> heights</a:t>
                </a:r>
                <a:br>
                  <a:rPr lang="en-US" dirty="0"/>
                </a:br>
                <a:r>
                  <a:rPr lang="en-US" dirty="0"/>
                  <a:t>(not perfectly posed problem)</a:t>
                </a:r>
              </a:p>
              <a:p>
                <a:endParaRPr lang="en-US" dirty="0"/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E8D5-4A54-454A-8E95-37E228EEFC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401826" cy="4351338"/>
              </a:xfrm>
              <a:blipFill>
                <a:blip r:embed="rId7"/>
                <a:stretch>
                  <a:fillRect l="-2017" t="-3198" r="-3746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7F9F1-1C18-3743-814F-9DD897FC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7BF17-D427-174D-BC31-D3B3CF77A5A3}"/>
              </a:ext>
            </a:extLst>
          </p:cNvPr>
          <p:cNvSpPr txBox="1"/>
          <p:nvPr/>
        </p:nvSpPr>
        <p:spPr>
          <a:xfrm>
            <a:off x="7997112" y="5162725"/>
            <a:ext cx="419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SDO (AIA 131 </a:t>
            </a:r>
            <a:r>
              <a:rPr lang="en-US" dirty="0" err="1"/>
              <a:t>Å</a:t>
            </a:r>
            <a:r>
              <a:rPr lang="en-US" dirty="0"/>
              <a:t>, HMI LOS magnetogram) – </a:t>
            </a:r>
            <a:br>
              <a:rPr lang="en-US" dirty="0"/>
            </a:br>
            <a:r>
              <a:rPr lang="en-US" dirty="0"/>
              <a:t>12h @12 min cadence</a:t>
            </a:r>
          </a:p>
        </p:txBody>
      </p:sp>
      <p:pic>
        <p:nvPicPr>
          <p:cNvPr id="7" name="sample_video_131" descr="sample_video_131">
            <a:hlinkClick r:id="" action="ppaction://media"/>
            <a:extLst>
              <a:ext uri="{FF2B5EF4-FFF2-40B4-BE49-F238E27FC236}">
                <a16:creationId xmlns:a16="http://schemas.microsoft.com/office/drawing/2014/main" id="{9FC5B6E0-B9A4-764A-9B64-5F85CA3D1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3339" y="1695275"/>
            <a:ext cx="3472037" cy="3472037"/>
          </a:xfrm>
          <a:prstGeom prst="rect">
            <a:avLst/>
          </a:prstGeom>
        </p:spPr>
      </p:pic>
      <p:pic>
        <p:nvPicPr>
          <p:cNvPr id="8" name="sample_video_mag" descr="sample_video_mag">
            <a:hlinkClick r:id="" action="ppaction://media"/>
            <a:extLst>
              <a:ext uri="{FF2B5EF4-FFF2-40B4-BE49-F238E27FC236}">
                <a16:creationId xmlns:a16="http://schemas.microsoft.com/office/drawing/2014/main" id="{DC9BE35D-5F4F-5144-8671-80573FEC4F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5376" y="1690688"/>
            <a:ext cx="3476624" cy="3476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8DD2D-32B1-EF40-BEAC-4C27E28AC05A}"/>
              </a:ext>
            </a:extLst>
          </p:cNvPr>
          <p:cNvSpPr txBox="1"/>
          <p:nvPr/>
        </p:nvSpPr>
        <p:spPr>
          <a:xfrm>
            <a:off x="7112170" y="1323650"/>
            <a:ext cx="320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X1.5 flare - </a:t>
            </a:r>
            <a:r>
              <a:rPr lang="en-AT" dirty="0"/>
              <a:t>2011-03-09 23:23:00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DFA3-1730-4048-A1A1-322ADD25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C294E-C858-2547-955D-4D898D30D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Solve boundary-value problem determined by PDEs</a:t>
            </a:r>
          </a:p>
          <a:p>
            <a:r>
              <a:rPr lang="en-US" dirty="0"/>
              <a:t>Integrate </a:t>
            </a:r>
            <a:r>
              <a:rPr lang="en-US" b="1" dirty="0"/>
              <a:t>observational data </a:t>
            </a:r>
            <a:r>
              <a:rPr lang="en-US" dirty="0"/>
              <a:t>and </a:t>
            </a:r>
            <a:r>
              <a:rPr lang="en-US" b="1" dirty="0"/>
              <a:t>physical</a:t>
            </a:r>
            <a:r>
              <a:rPr lang="en-US" dirty="0"/>
              <a:t> </a:t>
            </a:r>
            <a:r>
              <a:rPr lang="en-US" b="1" dirty="0"/>
              <a:t>NLFF model </a:t>
            </a:r>
            <a:r>
              <a:rPr lang="en-US" sz="2000" dirty="0"/>
              <a:t>(</a:t>
            </a:r>
            <a:r>
              <a:rPr lang="en-US" sz="2000" dirty="0" err="1"/>
              <a:t>Raissi</a:t>
            </a:r>
            <a:r>
              <a:rPr lang="en-US" sz="2000" dirty="0"/>
              <a:t> et al. 2019)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6AF8D-7B47-0442-859F-65FA8A83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56DBD-ED4D-DF4D-B53D-2234C114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1" y="3162300"/>
            <a:ext cx="100203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3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5C40-219C-3A4F-8DA6-90A13AA6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Trade-off between observation and physical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C948D-9960-EA49-83D6-DAC91B6B8D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3339" y="2006599"/>
                <a:ext cx="6988970" cy="4170363"/>
              </a:xfrm>
            </p:spPr>
            <p:txBody>
              <a:bodyPr/>
              <a:lstStyle/>
              <a:p>
                <a:r>
                  <a:rPr lang="en-US" dirty="0"/>
                  <a:t>Understand the relation between the </a:t>
                </a:r>
                <a:r>
                  <a:rPr lang="en-US" b="1" dirty="0"/>
                  <a:t>data</a:t>
                </a:r>
                <a:r>
                  <a:rPr lang="en-US" dirty="0"/>
                  <a:t> and the underlying </a:t>
                </a:r>
                <a:r>
                  <a:rPr lang="en-US" b="1" dirty="0"/>
                  <a:t>physics</a:t>
                </a:r>
              </a:p>
              <a:p>
                <a:r>
                  <a:rPr lang="en-US" dirty="0"/>
                  <a:t>Parameters weighting defines </a:t>
                </a:r>
                <a:r>
                  <a:rPr lang="en-US" b="1" dirty="0"/>
                  <a:t>flexible solution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=0.001−1.0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Metrics</a:t>
                </a:r>
                <a:r>
                  <a:rPr lang="en-US" dirty="0"/>
                  <a:t> estimate deviation from</a:t>
                </a:r>
              </a:p>
              <a:p>
                <a:pPr lvl="1"/>
                <a:r>
                  <a:rPr lang="en-US" dirty="0"/>
                  <a:t>Physical model (y-axis)</a:t>
                </a:r>
              </a:p>
              <a:p>
                <a:pPr lvl="1"/>
                <a:r>
                  <a:rPr lang="en-US" dirty="0"/>
                  <a:t>Observed magnetic field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(x-axis)</a:t>
                </a:r>
              </a:p>
              <a:p>
                <a:r>
                  <a:rPr lang="en-US" b="1" dirty="0"/>
                  <a:t>Trade-off line</a:t>
                </a:r>
                <a:r>
                  <a:rPr lang="en-US" dirty="0"/>
                  <a:t> defines attainable solutions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C948D-9960-EA49-83D6-DAC91B6B8D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339" y="2006599"/>
                <a:ext cx="6988970" cy="4170363"/>
              </a:xfrm>
              <a:blipFill>
                <a:blip r:embed="rId3"/>
                <a:stretch>
                  <a:fillRect l="-1449" t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C801D-F2D6-914F-8585-4E0ABBE2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D3ECE-B33A-2847-8733-4E754D5F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537"/>
          <a:stretch/>
        </p:blipFill>
        <p:spPr>
          <a:xfrm>
            <a:off x="7532309" y="1464743"/>
            <a:ext cx="4659691" cy="52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5C40-219C-3A4F-8DA6-90A13AA6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/>
              <a:t>Trade-off between observation and physical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C801D-F2D6-914F-8585-4E0ABBE2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097008-6233-B04A-93A7-5EDF0D151263}"/>
              </a:ext>
            </a:extLst>
          </p:cNvPr>
          <p:cNvSpPr txBox="1">
            <a:spLocks/>
          </p:cNvSpPr>
          <p:nvPr/>
        </p:nvSpPr>
        <p:spPr>
          <a:xfrm>
            <a:off x="543339" y="2006599"/>
            <a:ext cx="5085705" cy="41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Simulations show a </a:t>
            </a:r>
            <a:r>
              <a:rPr lang="en-US" b="1" dirty="0"/>
              <a:t>similar magnetic topology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(integrated current density)</a:t>
            </a:r>
          </a:p>
          <a:p>
            <a:r>
              <a:rPr lang="en-US" dirty="0"/>
              <a:t>At </a:t>
            </a:r>
            <a:r>
              <a:rPr lang="en-US" b="1" dirty="0"/>
              <a:t>small scales more structured</a:t>
            </a:r>
            <a:r>
              <a:rPr lang="en-US" dirty="0"/>
              <a:t> when physical constrains are loosened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ED48B-0E06-6647-B676-7F3EE37D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25" y="3032437"/>
            <a:ext cx="3515552" cy="1273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121B4-D755-2545-8B4E-363761A9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7" y="1881443"/>
            <a:ext cx="6734134" cy="1040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A20753-2549-AA46-BDCA-0BFF80B47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994" y="1483377"/>
            <a:ext cx="165100" cy="228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5E2BA9-19EB-8948-A2BB-97E7597FB7FE}"/>
              </a:ext>
            </a:extLst>
          </p:cNvPr>
          <p:cNvSpPr txBox="1"/>
          <p:nvPr/>
        </p:nvSpPr>
        <p:spPr>
          <a:xfrm>
            <a:off x="5048251" y="15525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345D3-90B5-024F-BED4-45D31E9603D7}"/>
              </a:ext>
            </a:extLst>
          </p:cNvPr>
          <p:cNvSpPr txBox="1"/>
          <p:nvPr/>
        </p:nvSpPr>
        <p:spPr>
          <a:xfrm>
            <a:off x="11890314" y="15611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D6E55-BD46-734E-AE9B-ED070EA48932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758702" y="1737200"/>
            <a:ext cx="6131612" cy="86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5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1ED0-340E-BA4B-9A1B-D5555E80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time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6533-73E4-BA49-8FFA-75D24556E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b="1" dirty="0"/>
              <a:t>Temporal evolution </a:t>
            </a:r>
            <a:r>
              <a:rPr lang="en-US" dirty="0"/>
              <a:t>prior to eruptive events</a:t>
            </a:r>
          </a:p>
          <a:p>
            <a:r>
              <a:rPr lang="en-US" dirty="0"/>
              <a:t>Assuming temporally </a:t>
            </a:r>
            <a:r>
              <a:rPr lang="en-US" b="1" dirty="0"/>
              <a:t>adjacent solutions are similar</a:t>
            </a:r>
          </a:p>
          <a:p>
            <a:r>
              <a:rPr lang="en-US" dirty="0"/>
              <a:t>Simulation of </a:t>
            </a:r>
            <a:r>
              <a:rPr lang="en-US" b="1" dirty="0"/>
              <a:t>NOAA 11158</a:t>
            </a:r>
            <a:r>
              <a:rPr lang="en-US" dirty="0"/>
              <a:t> at </a:t>
            </a:r>
            <a:r>
              <a:rPr lang="en-US" b="1" dirty="0"/>
              <a:t>full cadence </a:t>
            </a:r>
            <a:r>
              <a:rPr lang="en-US" dirty="0"/>
              <a:t>(5 days @ 12 minutes)</a:t>
            </a:r>
          </a:p>
          <a:p>
            <a:pPr lvl="1"/>
            <a:r>
              <a:rPr lang="en-US" dirty="0"/>
              <a:t>Total computation time &lt;13 hours</a:t>
            </a:r>
          </a:p>
          <a:p>
            <a:pPr lvl="1"/>
            <a:r>
              <a:rPr lang="en-US" dirty="0"/>
              <a:t>(c.f., Sun et al. 2012)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5165D-3269-5547-BEE0-6781D0A3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2E891-4942-5942-9821-4C8F90B3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959" y="3967163"/>
            <a:ext cx="9944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4397-7EDA-1C4D-843E-5CB3819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of time series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979B-A1F7-9841-BC81-2DD476DC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437E8-40CE-214E-94B3-B90B30945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62"/>
          <a:stretch/>
        </p:blipFill>
        <p:spPr>
          <a:xfrm>
            <a:off x="7620000" y="4666698"/>
            <a:ext cx="4572000" cy="16896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D447-874B-DB4A-9401-04313F5D4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7330" cy="4351338"/>
          </a:xfrm>
        </p:spPr>
        <p:txBody>
          <a:bodyPr/>
          <a:lstStyle/>
          <a:p>
            <a:r>
              <a:rPr lang="en-US"/>
              <a:t>Iterative training (</a:t>
            </a:r>
            <a:r>
              <a:rPr lang="en-US" b="1"/>
              <a:t>Series</a:t>
            </a:r>
            <a:r>
              <a:rPr lang="en-US"/>
              <a:t>) gives </a:t>
            </a:r>
            <a:r>
              <a:rPr lang="en-US" b="1"/>
              <a:t>similar</a:t>
            </a:r>
            <a:r>
              <a:rPr lang="en-US"/>
              <a:t> results to training from scratch (</a:t>
            </a:r>
            <a:r>
              <a:rPr lang="en-US" b="1"/>
              <a:t>Full</a:t>
            </a:r>
            <a:r>
              <a:rPr lang="en-US"/>
              <a:t>)</a:t>
            </a:r>
          </a:p>
          <a:p>
            <a:r>
              <a:rPr lang="en-US"/>
              <a:t>Jumps in </a:t>
            </a:r>
            <a:r>
              <a:rPr lang="en-US" b="1"/>
              <a:t>free magnetic energy</a:t>
            </a:r>
            <a:r>
              <a:rPr lang="en-US"/>
              <a:t> and </a:t>
            </a:r>
            <a:r>
              <a:rPr lang="en-US" b="1"/>
              <a:t>helicity</a:t>
            </a:r>
            <a:r>
              <a:rPr lang="en-US"/>
              <a:t> relate to solar flares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10D9A-9ED4-604B-AA29-00143EEC0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61"/>
          <a:stretch/>
        </p:blipFill>
        <p:spPr>
          <a:xfrm>
            <a:off x="7620000" y="823568"/>
            <a:ext cx="4572000" cy="38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4397-7EDA-1C4D-843E-5CB3819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time series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979B-A1F7-9841-BC81-2DD476DC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8</a:t>
            </a:fld>
            <a:endParaRPr lang="en-GB"/>
          </a:p>
        </p:txBody>
      </p:sp>
      <p:pic>
        <p:nvPicPr>
          <p:cNvPr id="6" name="movie1" descr="movie1">
            <a:hlinkClick r:id="" action="ppaction://media"/>
            <a:extLst>
              <a:ext uri="{FF2B5EF4-FFF2-40B4-BE49-F238E27FC236}">
                <a16:creationId xmlns:a16="http://schemas.microsoft.com/office/drawing/2014/main" id="{E27F62B8-CC86-AE43-A00A-8543D1C86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255263"/>
            <a:ext cx="10202173" cy="51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4397-7EDA-1C4D-843E-5CB3819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time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D447-874B-DB4A-9401-04313F5D4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491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Depleted free magnetic energy</a:t>
            </a:r>
            <a:r>
              <a:rPr lang="en-US" dirty="0"/>
              <a:t> during flare events aligns with </a:t>
            </a:r>
            <a:r>
              <a:rPr lang="en-US" b="1" dirty="0"/>
              <a:t>integrated EUV </a:t>
            </a:r>
            <a:r>
              <a:rPr lang="en-US" dirty="0"/>
              <a:t>emission</a:t>
            </a:r>
          </a:p>
          <a:p>
            <a:r>
              <a:rPr lang="en-US" b="1" dirty="0"/>
              <a:t>M-class flare </a:t>
            </a:r>
            <a:r>
              <a:rPr lang="en-US" dirty="0"/>
              <a:t>(left)</a:t>
            </a:r>
          </a:p>
          <a:p>
            <a:pPr lvl="1"/>
            <a:r>
              <a:rPr lang="en-US" dirty="0"/>
              <a:t>Eastern polarity inversion line</a:t>
            </a:r>
          </a:p>
          <a:p>
            <a:pPr lvl="1"/>
            <a:r>
              <a:rPr lang="en-US" dirty="0"/>
              <a:t>Not visible in integrated free magnetic energy</a:t>
            </a:r>
          </a:p>
          <a:p>
            <a:r>
              <a:rPr lang="en-US" b="1" dirty="0"/>
              <a:t>X-class flare </a:t>
            </a:r>
            <a:r>
              <a:rPr lang="en-US" dirty="0"/>
              <a:t>(right)</a:t>
            </a:r>
          </a:p>
          <a:p>
            <a:pPr lvl="1"/>
            <a:r>
              <a:rPr lang="en-US" dirty="0"/>
              <a:t>Central polarity inversion line</a:t>
            </a:r>
          </a:p>
          <a:p>
            <a:r>
              <a:rPr lang="en-US" dirty="0"/>
              <a:t>Characteristic energy release along the flux-rope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979B-A1F7-9841-BC81-2DD476DC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005-22A6-2B44-96BF-1EF7231878B3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E1718C-587E-B545-A49F-45DEAAC8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112" y="1801605"/>
            <a:ext cx="7494975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5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5384</TotalTime>
  <Words>797</Words>
  <Application>Microsoft Macintosh PowerPoint</Application>
  <PresentationFormat>Widescreen</PresentationFormat>
  <Paragraphs>108</Paragraphs>
  <Slides>14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Verdana</vt:lpstr>
      <vt:lpstr>Office Theme</vt:lpstr>
      <vt:lpstr>PowerPoint Presentation</vt:lpstr>
      <vt:lpstr>Introduction</vt:lpstr>
      <vt:lpstr>Method</vt:lpstr>
      <vt:lpstr>Trade-off between observation and physical model</vt:lpstr>
      <vt:lpstr>Trade-off between observation and physical model</vt:lpstr>
      <vt:lpstr>Simulation of time series</vt:lpstr>
      <vt:lpstr>Simulation of time series</vt:lpstr>
      <vt:lpstr>Simulation of time series</vt:lpstr>
      <vt:lpstr>Simulation of time series</vt:lpstr>
      <vt:lpstr>Simulation of time series</vt:lpstr>
      <vt:lpstr>Application to different active regions</vt:lpstr>
      <vt:lpstr>Conclusion</vt:lpstr>
      <vt:lpstr>References</vt:lpstr>
      <vt:lpstr>Comparison to a state-of-the-art NLFF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Jarolim, Robert</dc:creator>
  <cp:lastModifiedBy>Robert</cp:lastModifiedBy>
  <cp:revision>150</cp:revision>
  <dcterms:created xsi:type="dcterms:W3CDTF">2020-12-18T10:50:22Z</dcterms:created>
  <dcterms:modified xsi:type="dcterms:W3CDTF">2022-03-21T03:49:04Z</dcterms:modified>
</cp:coreProperties>
</file>